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5"/>
  </p:notesMasterIdLst>
  <p:handoutMasterIdLst>
    <p:handoutMasterId r:id="rId36"/>
  </p:handoutMasterIdLst>
  <p:sldIdLst>
    <p:sldId id="296" r:id="rId2"/>
    <p:sldId id="300" r:id="rId3"/>
    <p:sldId id="295" r:id="rId4"/>
    <p:sldId id="301" r:id="rId5"/>
    <p:sldId id="302" r:id="rId6"/>
    <p:sldId id="303" r:id="rId7"/>
    <p:sldId id="326" r:id="rId8"/>
    <p:sldId id="304" r:id="rId9"/>
    <p:sldId id="310" r:id="rId10"/>
    <p:sldId id="311" r:id="rId11"/>
    <p:sldId id="324" r:id="rId12"/>
    <p:sldId id="325" r:id="rId13"/>
    <p:sldId id="309" r:id="rId14"/>
    <p:sldId id="306" r:id="rId15"/>
    <p:sldId id="307" r:id="rId16"/>
    <p:sldId id="308" r:id="rId17"/>
    <p:sldId id="312" r:id="rId18"/>
    <p:sldId id="327" r:id="rId19"/>
    <p:sldId id="315" r:id="rId20"/>
    <p:sldId id="317" r:id="rId21"/>
    <p:sldId id="328" r:id="rId22"/>
    <p:sldId id="319" r:id="rId23"/>
    <p:sldId id="321" r:id="rId24"/>
    <p:sldId id="338" r:id="rId25"/>
    <p:sldId id="323" r:id="rId26"/>
    <p:sldId id="329" r:id="rId27"/>
    <p:sldId id="330" r:id="rId28"/>
    <p:sldId id="331" r:id="rId29"/>
    <p:sldId id="332" r:id="rId30"/>
    <p:sldId id="2191" r:id="rId31"/>
    <p:sldId id="2192" r:id="rId32"/>
    <p:sldId id="2193" r:id="rId33"/>
    <p:sldId id="2194"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C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78"/>
    <p:restoredTop sz="96327"/>
  </p:normalViewPr>
  <p:slideViewPr>
    <p:cSldViewPr snapToGrid="0" snapToObjects="1">
      <p:cViewPr varScale="1">
        <p:scale>
          <a:sx n="103" d="100"/>
          <a:sy n="103" d="100"/>
        </p:scale>
        <p:origin x="124" y="6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1B4A5E-48F3-2503-7755-5B1963129D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050822 Dan Fisher Pastors Class Heaven and Hell (Part 14A) Will There Be Babies In Heaven</a:t>
            </a:r>
          </a:p>
        </p:txBody>
      </p:sp>
      <p:sp>
        <p:nvSpPr>
          <p:cNvPr id="3" name="Date Placeholder 2">
            <a:extLst>
              <a:ext uri="{FF2B5EF4-FFF2-40B4-BE49-F238E27FC236}">
                <a16:creationId xmlns:a16="http://schemas.microsoft.com/office/drawing/2014/main" id="{2AFD8361-1821-83D0-E14E-F719AC5B23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5/8/2022</a:t>
            </a:r>
          </a:p>
        </p:txBody>
      </p:sp>
      <p:sp>
        <p:nvSpPr>
          <p:cNvPr id="4" name="Footer Placeholder 3">
            <a:extLst>
              <a:ext uri="{FF2B5EF4-FFF2-40B4-BE49-F238E27FC236}">
                <a16:creationId xmlns:a16="http://schemas.microsoft.com/office/drawing/2014/main" id="{BFE697A8-85F1-BB03-1079-EE019A72DD0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E783142-B9E0-EB18-4E97-46F4634BFFB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C48F14-096C-4E01-9B13-65F290EF6D78}" type="slidenum">
              <a:rPr lang="en-US" smtClean="0"/>
              <a:t>‹#›</a:t>
            </a:fld>
            <a:endParaRPr lang="en-US"/>
          </a:p>
        </p:txBody>
      </p:sp>
    </p:spTree>
    <p:extLst>
      <p:ext uri="{BB962C8B-B14F-4D97-AF65-F5344CB8AC3E}">
        <p14:creationId xmlns:p14="http://schemas.microsoft.com/office/powerpoint/2010/main" val="188757555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050822 Dan Fisher Pastors Class Heaven and Hell (Part 14A) Will There Be Babies In Heaven</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5/8/2022</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6B288-7CDB-41CD-A92A-E8F4E87D70E3}" type="slidenum">
              <a:rPr lang="en-US" smtClean="0"/>
              <a:t>‹#›</a:t>
            </a:fld>
            <a:endParaRPr lang="en-US"/>
          </a:p>
        </p:txBody>
      </p:sp>
    </p:spTree>
    <p:extLst>
      <p:ext uri="{BB962C8B-B14F-4D97-AF65-F5344CB8AC3E}">
        <p14:creationId xmlns:p14="http://schemas.microsoft.com/office/powerpoint/2010/main" val="204151051"/>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D70F2D-8390-984F-9E5E-FE685C7AA74A}"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720897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D70F2D-8390-984F-9E5E-FE685C7AA74A}"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128450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D70F2D-8390-984F-9E5E-FE685C7AA74A}"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2150745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D70F2D-8390-984F-9E5E-FE685C7AA74A}"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2914903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D70F2D-8390-984F-9E5E-FE685C7AA74A}"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2783324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D70F2D-8390-984F-9E5E-FE685C7AA74A}"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2747136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D70F2D-8390-984F-9E5E-FE685C7AA74A}" type="datetimeFigureOut">
              <a:rPr lang="en-US" smtClean="0"/>
              <a:t>6/8/2022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1309465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D70F2D-8390-984F-9E5E-FE685C7AA74A}" type="datetimeFigureOut">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78881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D70F2D-8390-984F-9E5E-FE685C7AA74A}" type="datetimeFigureOut">
              <a:rPr lang="en-US" smtClean="0"/>
              <a:t>6/8/2022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35766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D70F2D-8390-984F-9E5E-FE685C7AA74A}"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183216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D70F2D-8390-984F-9E5E-FE685C7AA74A}"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21721-0551-FE43-B244-6EA253800171}" type="slidenum">
              <a:rPr lang="en-US" smtClean="0"/>
              <a:t>‹#›</a:t>
            </a:fld>
            <a:endParaRPr lang="en-US"/>
          </a:p>
        </p:txBody>
      </p:sp>
    </p:spTree>
    <p:extLst>
      <p:ext uri="{BB962C8B-B14F-4D97-AF65-F5344CB8AC3E}">
        <p14:creationId xmlns:p14="http://schemas.microsoft.com/office/powerpoint/2010/main" val="211286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70F2D-8390-984F-9E5E-FE685C7AA74A}" type="datetimeFigureOut">
              <a:rPr lang="en-US" smtClean="0"/>
              <a:t>6/8/2022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21721-0551-FE43-B244-6EA253800171}" type="slidenum">
              <a:rPr lang="en-US" smtClean="0"/>
              <a:t>‹#›</a:t>
            </a:fld>
            <a:endParaRPr lang="en-US"/>
          </a:p>
        </p:txBody>
      </p:sp>
    </p:spTree>
    <p:extLst>
      <p:ext uri="{BB962C8B-B14F-4D97-AF65-F5344CB8AC3E}">
        <p14:creationId xmlns:p14="http://schemas.microsoft.com/office/powerpoint/2010/main" val="7191256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cloudy, clouds&#10;&#10;Description automatically generated">
            <a:extLst>
              <a:ext uri="{FF2B5EF4-FFF2-40B4-BE49-F238E27FC236}">
                <a16:creationId xmlns:a16="http://schemas.microsoft.com/office/drawing/2014/main" id="{DA370A44-81A7-9D01-CF81-CD2416B7CBA1}"/>
              </a:ext>
            </a:extLst>
          </p:cNvPr>
          <p:cNvPicPr>
            <a:picLocks noChangeAspect="1"/>
          </p:cNvPicPr>
          <p:nvPr/>
        </p:nvPicPr>
        <p:blipFill rotWithShape="1">
          <a:blip r:embed="rId2"/>
          <a:srcRect t="13478"/>
          <a:stretch/>
        </p:blipFill>
        <p:spPr>
          <a:xfrm>
            <a:off x="20" y="1282"/>
            <a:ext cx="12191980" cy="6856718"/>
          </a:xfrm>
          <a:prstGeom prst="rect">
            <a:avLst/>
          </a:prstGeom>
        </p:spPr>
      </p:pic>
      <p:sp>
        <p:nvSpPr>
          <p:cNvPr id="9" name="Rectangle 8">
            <a:extLst>
              <a:ext uri="{FF2B5EF4-FFF2-40B4-BE49-F238E27FC236}">
                <a16:creationId xmlns:a16="http://schemas.microsoft.com/office/drawing/2014/main" id="{AB925A42-5C99-0028-F72B-D900C1F46227}"/>
              </a:ext>
            </a:extLst>
          </p:cNvPr>
          <p:cNvSpPr/>
          <p:nvPr/>
        </p:nvSpPr>
        <p:spPr>
          <a:xfrm>
            <a:off x="-894457" y="2507899"/>
            <a:ext cx="8005216" cy="2154436"/>
          </a:xfrm>
          <a:prstGeom prst="rect">
            <a:avLst/>
          </a:prstGeom>
        </p:spPr>
        <p:txBody>
          <a:bodyPr wrap="square">
            <a:spAutoFit/>
          </a:bodyPr>
          <a:lstStyle/>
          <a:p>
            <a:pPr algn="ctr"/>
            <a:r>
              <a:rPr lang="en-US" sz="6600" dirty="0">
                <a:effectLst>
                  <a:glow rad="228600">
                    <a:schemeClr val="bg1">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heaven &amp; </a:t>
            </a:r>
            <a:r>
              <a:rPr lang="en-US" sz="6600" dirty="0">
                <a:solidFill>
                  <a:srgbClr val="FF0000"/>
                </a:solidFill>
                <a:effectLst>
                  <a:glow rad="228600">
                    <a:schemeClr val="bg1">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hell</a:t>
            </a:r>
          </a:p>
          <a:p>
            <a:pPr algn="ctr"/>
            <a:r>
              <a:rPr lang="en-US" sz="3200" dirty="0">
                <a:effectLst>
                  <a:glow rad="228600">
                    <a:schemeClr val="bg1">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Part 14:  Will there be babies </a:t>
            </a:r>
          </a:p>
          <a:p>
            <a:pPr algn="ctr"/>
            <a:r>
              <a:rPr lang="en-US" sz="3200" dirty="0">
                <a:effectLst>
                  <a:glow rad="228600">
                    <a:schemeClr val="bg1">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&amp; children in heaven?</a:t>
            </a:r>
            <a:r>
              <a:rPr lang="en-US" sz="3600" dirty="0">
                <a:effectLst>
                  <a:glow rad="228600">
                    <a:schemeClr val="bg1">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0596124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rotWithShape="1">
          <a:blip r:embed="rId2"/>
          <a:srcRect l="17017" r="8060"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4" name="Picture 3" descr="A picture containing person&#10;&#10;Description automatically generated">
            <a:extLst>
              <a:ext uri="{FF2B5EF4-FFF2-40B4-BE49-F238E27FC236}">
                <a16:creationId xmlns:a16="http://schemas.microsoft.com/office/drawing/2014/main" id="{EE7226AB-3796-526F-0766-5E7D8F2B1630}"/>
              </a:ext>
            </a:extLst>
          </p:cNvPr>
          <p:cNvPicPr>
            <a:picLocks noChangeAspect="1"/>
          </p:cNvPicPr>
          <p:nvPr/>
        </p:nvPicPr>
        <p:blipFill rotWithShape="1">
          <a:blip r:embed="rId3"/>
          <a:srcRect r="28772"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6" name="TextBox 5">
            <a:extLst>
              <a:ext uri="{FF2B5EF4-FFF2-40B4-BE49-F238E27FC236}">
                <a16:creationId xmlns:a16="http://schemas.microsoft.com/office/drawing/2014/main" id="{76E55ED7-6A96-331D-9943-7104B5B66154}"/>
              </a:ext>
            </a:extLst>
          </p:cNvPr>
          <p:cNvSpPr txBox="1"/>
          <p:nvPr/>
        </p:nvSpPr>
        <p:spPr>
          <a:xfrm>
            <a:off x="542441" y="1161586"/>
            <a:ext cx="5718874" cy="4770537"/>
          </a:xfrm>
          <a:prstGeom prst="rect">
            <a:avLst/>
          </a:prstGeom>
          <a:noFill/>
        </p:spPr>
        <p:txBody>
          <a:bodyPr wrap="square">
            <a:spAutoFit/>
          </a:bodyPr>
          <a:lstStyle/>
          <a:p>
            <a:pPr algn="just"/>
            <a:r>
              <a:rPr lang="en-US" sz="2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Mt 19:13-15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Then little children were brought to Him that He might put His hands on them and pray, but the disciples rebuked them.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14 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But Jesus said, “Let the little children come to Me, and do not forbid them; for of such is the kingdom of heaven.”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15 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And He laid His hands on them and departed from there.  </a:t>
            </a: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a:r>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Mk 10:13-16 , Lk 18:15-16 )</a:t>
            </a:r>
            <a:endPar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0898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3D5D7CD-DC0C-B656-994B-A1F7E29D83A7}"/>
              </a:ext>
            </a:extLst>
          </p:cNvPr>
          <p:cNvSpPr txBox="1"/>
          <p:nvPr/>
        </p:nvSpPr>
        <p:spPr>
          <a:xfrm>
            <a:off x="818827" y="510875"/>
            <a:ext cx="10554346" cy="6801862"/>
          </a:xfrm>
          <a:prstGeom prst="rect">
            <a:avLst/>
          </a:prstGeom>
          <a:noFill/>
        </p:spPr>
        <p:txBody>
          <a:bodyPr wrap="square">
            <a:spAutoFit/>
          </a:bodyPr>
          <a:lstStyle/>
          <a:p>
            <a:pPr marL="571500" marR="0" indent="-571500" algn="just">
              <a:spcBef>
                <a:spcPts val="0"/>
              </a:spcBef>
              <a:spcAft>
                <a:spcPts val="0"/>
              </a:spcAft>
              <a:buClr>
                <a:schemeClr val="tx1"/>
              </a:buClr>
              <a:buFont typeface="Arial" panose="020B0604020202020204" pitchFamily="34" charset="0"/>
              <a:buChar char="•"/>
            </a:pPr>
            <a:r>
              <a:rPr lang="en-US" sz="3600" dirty="0">
                <a:solidFill>
                  <a:srgbClr val="FECA00"/>
                </a:solidFill>
                <a:latin typeface="Arial" panose="020B0604020202020204" pitchFamily="34" charset="0"/>
                <a:ea typeface="Times New Roman" panose="02020603050405020304" pitchFamily="18" charset="0"/>
                <a:cs typeface="Arial" panose="020B0604020202020204" pitchFamily="34" charset="0"/>
              </a:rPr>
              <a:t>Scripture teaches that children become human at conception  </a:t>
            </a:r>
            <a:endParaRPr lang="en-US" sz="3200" dirty="0">
              <a:solidFill>
                <a:srgbClr val="FECA00"/>
              </a:solidFill>
              <a:latin typeface="Arial" panose="020B0604020202020204" pitchFamily="34" charset="0"/>
              <a:ea typeface="Times New Roman" panose="02020603050405020304" pitchFamily="18" charset="0"/>
              <a:cs typeface="Arial" panose="020B0604020202020204" pitchFamily="34" charset="0"/>
            </a:endParaRPr>
          </a:p>
          <a:p>
            <a:pPr marR="0" algn="just">
              <a:spcBef>
                <a:spcPts val="0"/>
              </a:spcBef>
              <a:spcAft>
                <a:spcPts val="0"/>
              </a:spcAft>
              <a:buClr>
                <a:schemeClr val="tx1"/>
              </a:buClr>
            </a:pPr>
            <a:endParaRPr lang="en-US" sz="2000" dirty="0">
              <a:solidFill>
                <a:srgbClr val="FECA00"/>
              </a:solidFill>
              <a:latin typeface="Arial" panose="020B0604020202020204" pitchFamily="34" charset="0"/>
              <a:ea typeface="Times New Roman" panose="02020603050405020304" pitchFamily="18" charset="0"/>
              <a:cs typeface="Arial" panose="020B0604020202020204" pitchFamily="34" charset="0"/>
            </a:endParaRPr>
          </a:p>
          <a:p>
            <a:pPr algn="just"/>
            <a:r>
              <a:rPr lang="en-US" sz="2800" dirty="0">
                <a:solidFill>
                  <a:srgbClr val="FECA00"/>
                </a:solidFill>
                <a:latin typeface="Arial" panose="020B0604020202020204" pitchFamily="34" charset="0"/>
                <a:cs typeface="Arial" panose="020B0604020202020204" pitchFamily="34" charset="0"/>
              </a:rPr>
              <a:t>Ps 139:13-17 </a:t>
            </a:r>
            <a:r>
              <a:rPr lang="en-US" sz="2800" dirty="0">
                <a:latin typeface="Arial" panose="020B0604020202020204" pitchFamily="34" charset="0"/>
                <a:cs typeface="Arial" panose="020B0604020202020204" pitchFamily="34" charset="0"/>
              </a:rPr>
              <a:t>For You formed my inward parts; You covered me in my mother’s womb. </a:t>
            </a:r>
            <a:r>
              <a:rPr lang="en-US" sz="2800" b="1" baseline="30000" dirty="0">
                <a:latin typeface="Arial" panose="020B0604020202020204" pitchFamily="34" charset="0"/>
                <a:cs typeface="Arial" panose="020B0604020202020204" pitchFamily="34" charset="0"/>
              </a:rPr>
              <a:t>14 </a:t>
            </a:r>
            <a:r>
              <a:rPr lang="en-US" sz="2800" dirty="0">
                <a:latin typeface="Arial" panose="020B0604020202020204" pitchFamily="34" charset="0"/>
                <a:cs typeface="Arial" panose="020B0604020202020204" pitchFamily="34" charset="0"/>
              </a:rPr>
              <a:t>I will praise You, for I am fearfully and wonderfully made; marvelous are Your works, and that my soul knows very well. </a:t>
            </a:r>
            <a:r>
              <a:rPr lang="en-US" sz="2800" b="1" baseline="30000" dirty="0">
                <a:latin typeface="Arial" panose="020B0604020202020204" pitchFamily="34" charset="0"/>
                <a:cs typeface="Arial" panose="020B0604020202020204" pitchFamily="34" charset="0"/>
              </a:rPr>
              <a:t>15</a:t>
            </a:r>
            <a:r>
              <a:rPr lang="en-US" sz="2800" dirty="0">
                <a:latin typeface="Arial" panose="020B0604020202020204" pitchFamily="34" charset="0"/>
                <a:cs typeface="Arial" panose="020B0604020202020204" pitchFamily="34" charset="0"/>
              </a:rPr>
              <a:t> My frame was not hidden from You, when I was made in secret, and skillfully wrought in the lowest parts of the earth. </a:t>
            </a:r>
            <a:r>
              <a:rPr lang="en-US" sz="2800" b="1" baseline="30000" dirty="0">
                <a:latin typeface="Arial" panose="020B0604020202020204" pitchFamily="34" charset="0"/>
                <a:cs typeface="Arial" panose="020B0604020202020204" pitchFamily="34" charset="0"/>
              </a:rPr>
              <a:t>16</a:t>
            </a:r>
            <a:r>
              <a:rPr lang="en-US" sz="2800" dirty="0">
                <a:latin typeface="Arial" panose="020B0604020202020204" pitchFamily="34" charset="0"/>
                <a:cs typeface="Arial" panose="020B0604020202020204" pitchFamily="34" charset="0"/>
              </a:rPr>
              <a:t> Your eyes saw my substance, being yet unformed. and in Your book they all were written, the days fashioned for me, when as yet there were none of them. </a:t>
            </a:r>
            <a:r>
              <a:rPr lang="en-US" sz="2800" b="1" baseline="30000" dirty="0">
                <a:latin typeface="Arial" panose="020B0604020202020204" pitchFamily="34" charset="0"/>
                <a:cs typeface="Arial" panose="020B0604020202020204" pitchFamily="34" charset="0"/>
              </a:rPr>
              <a:t>17</a:t>
            </a:r>
            <a:r>
              <a:rPr lang="en-US" sz="2800" dirty="0">
                <a:latin typeface="Arial" panose="020B0604020202020204" pitchFamily="34" charset="0"/>
                <a:cs typeface="Arial" panose="020B0604020202020204" pitchFamily="34" charset="0"/>
              </a:rPr>
              <a:t> How precious also are Your thoughts to me, O God!</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How great is the sum of them!</a:t>
            </a:r>
          </a:p>
          <a:p>
            <a:pPr algn="just"/>
            <a:r>
              <a:rPr lang="en-US" sz="2800" dirty="0">
                <a:latin typeface="Arial" panose="020B0604020202020204" pitchFamily="34" charset="0"/>
                <a:cs typeface="Arial" panose="020B0604020202020204" pitchFamily="34" charset="0"/>
              </a:rPr>
              <a:t> </a:t>
            </a:r>
          </a:p>
          <a:p>
            <a:pPr marR="0" algn="just">
              <a:spcBef>
                <a:spcPts val="0"/>
              </a:spcBef>
              <a:spcAft>
                <a:spcPts val="0"/>
              </a:spcAft>
              <a:buClr>
                <a:schemeClr val="tx1"/>
              </a:buClr>
            </a:pPr>
            <a:endPar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3633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3D5D7CD-DC0C-B656-994B-A1F7E29D83A7}"/>
              </a:ext>
            </a:extLst>
          </p:cNvPr>
          <p:cNvSpPr txBox="1"/>
          <p:nvPr/>
        </p:nvSpPr>
        <p:spPr>
          <a:xfrm>
            <a:off x="818827" y="2541156"/>
            <a:ext cx="10554346" cy="2123658"/>
          </a:xfrm>
          <a:prstGeom prst="rect">
            <a:avLst/>
          </a:prstGeom>
          <a:noFill/>
        </p:spPr>
        <p:txBody>
          <a:bodyPr wrap="square">
            <a:spAutoFit/>
          </a:bodyPr>
          <a:lstStyle/>
          <a:p>
            <a:pPr algn="just"/>
            <a:r>
              <a:rPr lang="en-US" sz="3200" dirty="0" err="1">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Jer</a:t>
            </a:r>
            <a:r>
              <a:rPr lang="en-US" sz="32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1:5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“Before I formed you in the womb I knew you; before you were born I sanctified you; I ordained you a prophet to the nations.”</a:t>
            </a:r>
          </a:p>
          <a:p>
            <a:pPr marR="0" algn="just">
              <a:spcBef>
                <a:spcPts val="0"/>
              </a:spcBef>
              <a:spcAft>
                <a:spcPts val="0"/>
              </a:spcAft>
              <a:buClr>
                <a:schemeClr val="tx1"/>
              </a:buClr>
            </a:pPr>
            <a:endPar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4110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3D5D7CD-DC0C-B656-994B-A1F7E29D83A7}"/>
              </a:ext>
            </a:extLst>
          </p:cNvPr>
          <p:cNvSpPr txBox="1"/>
          <p:nvPr/>
        </p:nvSpPr>
        <p:spPr>
          <a:xfrm>
            <a:off x="818827" y="1936720"/>
            <a:ext cx="10554346" cy="3108543"/>
          </a:xfrm>
          <a:prstGeom prst="rect">
            <a:avLst/>
          </a:prstGeom>
          <a:noFill/>
        </p:spPr>
        <p:txBody>
          <a:bodyPr wrap="square">
            <a:spAutoFit/>
          </a:bodyPr>
          <a:lstStyle/>
          <a:p>
            <a:pPr marL="571500" marR="0" indent="-571500" algn="just">
              <a:spcBef>
                <a:spcPts val="0"/>
              </a:spcBef>
              <a:spcAft>
                <a:spcPts val="0"/>
              </a:spcAft>
              <a:buClr>
                <a:schemeClr val="tx1"/>
              </a:buClr>
              <a:buFont typeface="Arial" panose="020B0604020202020204" pitchFamily="34" charset="0"/>
              <a:buChar char="•"/>
            </a:pPr>
            <a:r>
              <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God makes special allowances for children:  </a:t>
            </a:r>
          </a:p>
          <a:p>
            <a:pPr marL="0" marR="0" algn="just">
              <a:spcBef>
                <a:spcPts val="0"/>
              </a:spcBef>
              <a:spcAft>
                <a:spcPts val="0"/>
              </a:spcAft>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a:p>
            <a:pPr marL="0" marR="0" algn="just">
              <a:spcBef>
                <a:spcPts val="0"/>
              </a:spcBef>
              <a:spcAft>
                <a:spcPts val="0"/>
              </a:spcAft>
            </a:pPr>
            <a:r>
              <a:rPr lang="en-US" sz="3200" dirty="0" err="1">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Deut</a:t>
            </a: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1:39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‘Moreover your little ones and your children, who you say will be victims, who today have no knowledge of good and evil, they shall go in there; to them I will give it, and they shall possess it. </a:t>
            </a:r>
          </a:p>
        </p:txBody>
      </p:sp>
    </p:spTree>
    <p:extLst>
      <p:ext uri="{BB962C8B-B14F-4D97-AF65-F5344CB8AC3E}">
        <p14:creationId xmlns:p14="http://schemas.microsoft.com/office/powerpoint/2010/main" val="401808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242A332-F873-F270-3E1E-DDE18A816181}"/>
              </a:ext>
            </a:extLst>
          </p:cNvPr>
          <p:cNvSpPr txBox="1"/>
          <p:nvPr/>
        </p:nvSpPr>
        <p:spPr>
          <a:xfrm>
            <a:off x="818827" y="3013501"/>
            <a:ext cx="10554346" cy="830997"/>
          </a:xfrm>
          <a:prstGeom prst="rect">
            <a:avLst/>
          </a:prstGeom>
          <a:noFill/>
        </p:spPr>
        <p:txBody>
          <a:bodyPr wrap="square">
            <a:spAutoFit/>
          </a:bodyPr>
          <a:lstStyle/>
          <a:p>
            <a:pPr marL="0" marR="0" algn="ctr">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4. God sees children as “innocent”  </a:t>
            </a:r>
          </a:p>
        </p:txBody>
      </p:sp>
    </p:spTree>
    <p:extLst>
      <p:ext uri="{BB962C8B-B14F-4D97-AF65-F5344CB8AC3E}">
        <p14:creationId xmlns:p14="http://schemas.microsoft.com/office/powerpoint/2010/main" val="285247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2542EA02-A268-5088-2463-D330F24D3995}"/>
              </a:ext>
            </a:extLst>
          </p:cNvPr>
          <p:cNvSpPr txBox="1"/>
          <p:nvPr/>
        </p:nvSpPr>
        <p:spPr>
          <a:xfrm>
            <a:off x="888569" y="1399316"/>
            <a:ext cx="10414861" cy="4339650"/>
          </a:xfrm>
          <a:prstGeom prst="rect">
            <a:avLst/>
          </a:prstGeom>
          <a:noFill/>
        </p:spPr>
        <p:txBody>
          <a:bodyPr wrap="square">
            <a:spAutoFit/>
          </a:bodyPr>
          <a:lstStyle/>
          <a:p>
            <a:pPr marL="0" marR="0" algn="just">
              <a:spcBef>
                <a:spcPts val="0"/>
              </a:spcBef>
              <a:spcAft>
                <a:spcPts val="0"/>
              </a:spcAft>
            </a:pPr>
            <a:r>
              <a:rPr lang="en-US" sz="3200" dirty="0" err="1">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Jer</a:t>
            </a: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2:34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Also on your skirts is found the blood of the lives of the poor innocents. I have not found it by secret search, but plainly on all these things.</a:t>
            </a:r>
          </a:p>
          <a:p>
            <a:pPr marL="0" marR="0" algn="just">
              <a:spcBef>
                <a:spcPts val="0"/>
              </a:spcBef>
              <a:spcAft>
                <a:spcPts val="0"/>
              </a:spcAft>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19:4</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“Because they have forsaken Me and made this an alien place, because they have burned incense in it to other gods whom neither they, their fathers, nor the kings of Judah have known, and have filled this place with the blood of the innocents </a:t>
            </a:r>
          </a:p>
        </p:txBody>
      </p:sp>
    </p:spTree>
    <p:extLst>
      <p:ext uri="{BB962C8B-B14F-4D97-AF65-F5344CB8AC3E}">
        <p14:creationId xmlns:p14="http://schemas.microsoft.com/office/powerpoint/2010/main" val="122532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8E1E828-1B9E-E24F-3799-A6DECFBE3AE3}"/>
              </a:ext>
            </a:extLst>
          </p:cNvPr>
          <p:cNvSpPr txBox="1"/>
          <p:nvPr/>
        </p:nvSpPr>
        <p:spPr>
          <a:xfrm>
            <a:off x="818827" y="1687807"/>
            <a:ext cx="10554346" cy="3662541"/>
          </a:xfrm>
          <a:prstGeom prst="rect">
            <a:avLst/>
          </a:prstGeom>
          <a:noFill/>
        </p:spPr>
        <p:txBody>
          <a:bodyPr wrap="square">
            <a:spAutoFit/>
          </a:bodyPr>
          <a:lstStyle/>
          <a:p>
            <a:pPr marL="571500" marR="0" indent="-571500" algn="just">
              <a:spcBef>
                <a:spcPts val="0"/>
              </a:spcBef>
              <a:spcAft>
                <a:spcPts val="0"/>
              </a:spcAft>
              <a:buClr>
                <a:schemeClr val="tx1"/>
              </a:buClr>
              <a:buFont typeface="Arial" panose="020B0604020202020204" pitchFamily="34" charset="0"/>
              <a:buChar char="•"/>
            </a:pPr>
            <a:r>
              <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There is a great difference between “innocent” and “sinless”</a:t>
            </a:r>
          </a:p>
          <a:p>
            <a:pPr marL="0" marR="0" algn="just">
              <a:spcBef>
                <a:spcPts val="0"/>
              </a:spcBef>
              <a:spcAft>
                <a:spcPts val="0"/>
              </a:spcAft>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Ps 51:5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Behold, I was brought forth in iniquity, and in sin my mother conceived me.</a:t>
            </a:r>
          </a:p>
          <a:p>
            <a:pPr marL="0" marR="0" algn="just">
              <a:spcBef>
                <a:spcPts val="0"/>
              </a:spcBef>
              <a:spcAft>
                <a:spcPts val="0"/>
              </a:spcAft>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Rom 3:10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“There is none righteous, no, not one;</a:t>
            </a:r>
          </a:p>
        </p:txBody>
      </p:sp>
    </p:spTree>
    <p:extLst>
      <p:ext uri="{BB962C8B-B14F-4D97-AF65-F5344CB8AC3E}">
        <p14:creationId xmlns:p14="http://schemas.microsoft.com/office/powerpoint/2010/main" val="248876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AD27DFD-8523-DE65-3F69-20CA2877DE65}"/>
              </a:ext>
            </a:extLst>
          </p:cNvPr>
          <p:cNvSpPr txBox="1"/>
          <p:nvPr/>
        </p:nvSpPr>
        <p:spPr>
          <a:xfrm>
            <a:off x="849824" y="336500"/>
            <a:ext cx="10492352" cy="6247864"/>
          </a:xfrm>
          <a:prstGeom prst="rect">
            <a:avLst/>
          </a:prstGeom>
          <a:noFill/>
        </p:spPr>
        <p:txBody>
          <a:bodyPr wrap="square">
            <a:spAutoFit/>
          </a:bodyPr>
          <a:lstStyle/>
          <a:p>
            <a:pPr marL="457200" marR="0" indent="-457200" algn="just">
              <a:spcBef>
                <a:spcPts val="0"/>
              </a:spcBef>
              <a:spcAft>
                <a:spcPts val="0"/>
              </a:spcAft>
              <a:buClr>
                <a:schemeClr val="tx1"/>
              </a:buClr>
              <a:buFont typeface="Arial" panose="020B0604020202020204" pitchFamily="34" charset="0"/>
              <a:buChar char="•"/>
            </a:pPr>
            <a:r>
              <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Everyone is born lost, but remains so by “rejecting” the Gospel </a:t>
            </a:r>
          </a:p>
          <a:p>
            <a:pPr marL="0" marR="0" algn="just">
              <a:spcBef>
                <a:spcPts val="0"/>
              </a:spcBef>
              <a:spcAft>
                <a:spcPts val="0"/>
              </a:spcAft>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3200" dirty="0" err="1">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Ezk</a:t>
            </a: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18:20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 soul who sins shall die. The son shall not bear the guilt of the father, nor the father bear the guilt of the son. The righteousness of the righteous shall be upon himself, and the wickedness of the wicked shall be upon himself.</a:t>
            </a:r>
          </a:p>
          <a:p>
            <a:pPr marL="0" marR="0" algn="just">
              <a:spcBef>
                <a:spcPts val="0"/>
              </a:spcBef>
              <a:spcAft>
                <a:spcPts val="0"/>
              </a:spcAft>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Rev 21:8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But the cowardly, unbelieving, abominable, murderers, sexually immoral, sorcerers, idolaters, and all liars shall have their part in the lake which burns with fire and brimstone, which is the second death.”</a:t>
            </a:r>
          </a:p>
        </p:txBody>
      </p:sp>
    </p:spTree>
    <p:extLst>
      <p:ext uri="{BB962C8B-B14F-4D97-AF65-F5344CB8AC3E}">
        <p14:creationId xmlns:p14="http://schemas.microsoft.com/office/powerpoint/2010/main" val="384121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63D5D7CD-DC0C-B656-994B-A1F7E29D83A7}"/>
              </a:ext>
            </a:extLst>
          </p:cNvPr>
          <p:cNvSpPr txBox="1"/>
          <p:nvPr/>
        </p:nvSpPr>
        <p:spPr>
          <a:xfrm>
            <a:off x="818827" y="1115309"/>
            <a:ext cx="10554346" cy="5447645"/>
          </a:xfrm>
          <a:prstGeom prst="rect">
            <a:avLst/>
          </a:prstGeom>
          <a:noFill/>
        </p:spPr>
        <p:txBody>
          <a:bodyPr wrap="square">
            <a:spAutoFit/>
          </a:bodyPr>
          <a:lstStyle/>
          <a:p>
            <a:pPr marL="571500" marR="0" indent="-571500" algn="just">
              <a:spcBef>
                <a:spcPts val="0"/>
              </a:spcBef>
              <a:spcAft>
                <a:spcPts val="0"/>
              </a:spcAft>
              <a:buClr>
                <a:schemeClr val="tx1"/>
              </a:buClr>
              <a:buFont typeface="Arial" panose="020B0604020202020204" pitchFamily="34" charset="0"/>
              <a:buChar char="•"/>
            </a:pPr>
            <a:r>
              <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Children have no ability to choose between right and wrong  </a:t>
            </a:r>
          </a:p>
          <a:p>
            <a:pPr marL="0" marR="0" algn="just">
              <a:spcBef>
                <a:spcPts val="0"/>
              </a:spcBef>
              <a:spcAft>
                <a:spcPts val="0"/>
              </a:spcAft>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3200" dirty="0" err="1">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Deut</a:t>
            </a: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1:39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‘Moreover your little ones and your children, who you say will be victims, who today have no knowledge of good and evil, …</a:t>
            </a:r>
          </a:p>
          <a:p>
            <a:pPr marL="0" marR="0" algn="just">
              <a:spcBef>
                <a:spcPts val="0"/>
              </a:spcBef>
              <a:spcAft>
                <a:spcPts val="0"/>
              </a:spcAft>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32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Is 7:16 </a:t>
            </a:r>
            <a:r>
              <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before the Child shall know to refuse the evil and choose the good, the land that you dread will be forsaken by both her kings. </a:t>
            </a:r>
          </a:p>
          <a:p>
            <a:pPr marL="0" marR="0" algn="just">
              <a:spcBef>
                <a:spcPts val="0"/>
              </a:spcBef>
              <a:spcAft>
                <a:spcPts val="0"/>
              </a:spcAft>
            </a:pPr>
            <a:endPar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8389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erson in a suit&#10;&#10;Description automatically generated with low confidence">
            <a:extLst>
              <a:ext uri="{FF2B5EF4-FFF2-40B4-BE49-F238E27FC236}">
                <a16:creationId xmlns:a16="http://schemas.microsoft.com/office/drawing/2014/main" id="{DC507B39-ECED-F884-2863-6D16D36EE8B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72" b="98757" l="19600" r="88800">
                        <a14:foregroundMark x1="42000" y1="8881" x2="47600" y2="9236"/>
                        <a14:foregroundMark x1="47600" y1="9236" x2="53000" y2="6572"/>
                        <a14:foregroundMark x1="53000" y1="6572" x2="55600" y2="7638"/>
                        <a14:foregroundMark x1="60600" y1="64831" x2="74200" y2="77265"/>
                        <a14:foregroundMark x1="74200" y1="77265" x2="81300" y2="93428"/>
                        <a14:foregroundMark x1="59200" y1="65719" x2="58800" y2="76199"/>
                        <a14:foregroundMark x1="58800" y1="76199" x2="54100" y2="85435"/>
                        <a14:foregroundMark x1="54100" y1="85435" x2="42900" y2="88632"/>
                        <a14:foregroundMark x1="42900" y1="88632" x2="38900" y2="82238"/>
                        <a14:foregroundMark x1="38900" y1="82238" x2="31300" y2="80462"/>
                        <a14:foregroundMark x1="31300" y1="80462" x2="25900" y2="83304"/>
                        <a14:foregroundMark x1="25900" y1="83304" x2="22500" y2="94671"/>
                        <a14:foregroundMark x1="34200" y1="77442" x2="39400" y2="73712"/>
                        <a14:foregroundMark x1="39400" y1="73712" x2="42000" y2="69449"/>
                        <a14:foregroundMark x1="28900" y1="90941" x2="23600" y2="95560"/>
                        <a14:foregroundMark x1="23600" y1="95560" x2="22300" y2="90586"/>
                        <a14:foregroundMark x1="22273" y1="89777" x2="26700" y2="97158"/>
                        <a14:foregroundMark x1="26700" y1="97158" x2="37400" y2="92185"/>
                        <a14:foregroundMark x1="21600" y1="85613" x2="21449" y2="86298"/>
                        <a14:foregroundMark x1="63800" y1="79218" x2="78500" y2="80817"/>
                        <a14:foregroundMark x1="78500" y1="80817" x2="83700" y2="84014"/>
                        <a14:foregroundMark x1="83700" y1="84014" x2="86800" y2="92362"/>
                        <a14:foregroundMark x1="86800" y1="92362" x2="78900" y2="98224"/>
                        <a14:foregroundMark x1="78900" y1="98224" x2="64700" y2="92362"/>
                        <a14:foregroundMark x1="64700" y1="92362" x2="64700" y2="92185"/>
                        <a14:foregroundMark x1="46900" y1="58792" x2="52400" y2="56483"/>
                        <a14:foregroundMark x1="52400" y1="56483" x2="52400" y2="56483"/>
                        <a14:foregroundMark x1="87500" y1="90586" x2="88800" y2="96270"/>
                        <a14:foregroundMark x1="71129" y1="70622" x2="71362" y2="70641"/>
                        <a14:foregroundMark x1="74097" y1="72780" x2="74500" y2="73002"/>
                        <a14:foregroundMark x1="60700" y1="59503" x2="62100" y2="62522"/>
                        <a14:foregroundMark x1="21100" y1="87034" x2="21000" y2="94494"/>
                        <a14:foregroundMark x1="21000" y1="94494" x2="20600" y2="96448"/>
                        <a14:foregroundMark x1="21900" y1="83659" x2="20900" y2="87567"/>
                        <a14:backgroundMark x1="19355" y1="95677" x2="19500" y2="97158"/>
                        <a14:backgroundMark x1="19523" y1="95781" x2="19300" y2="98401"/>
                        <a14:backgroundMark x1="75144" y1="71548" x2="85700" y2="78863"/>
                        <a14:backgroundMark x1="63400" y1="63410" x2="70585" y2="68389"/>
                        <a14:backgroundMark x1="66500" y1="66430" x2="70309" y2="69136"/>
                        <a14:backgroundMark x1="74771" y1="72391" x2="78800" y2="74600"/>
                        <a14:backgroundMark x1="78600" y1="74067" x2="81900" y2="76377"/>
                        <a14:backgroundMark x1="71500" y1="70337" x2="74400" y2="72114"/>
                        <a14:backgroundMark x1="70400" y1="68917" x2="71400" y2="70160"/>
                      </a14:backgroundRemoval>
                    </a14:imgEffect>
                  </a14:imgLayer>
                </a14:imgProps>
              </a:ext>
            </a:extLst>
          </a:blip>
          <a:srcRect l="16976" r="10183"/>
          <a:stretch/>
        </p:blipFill>
        <p:spPr>
          <a:xfrm>
            <a:off x="4883724" y="-267434"/>
            <a:ext cx="9235232" cy="7125434"/>
          </a:xfrm>
          <a:prstGeom prst="rect">
            <a:avLst/>
          </a:prstGeom>
        </p:spPr>
      </p:pic>
      <p:sp>
        <p:nvSpPr>
          <p:cNvPr id="5" name="TextBox 4">
            <a:extLst>
              <a:ext uri="{FF2B5EF4-FFF2-40B4-BE49-F238E27FC236}">
                <a16:creationId xmlns:a16="http://schemas.microsoft.com/office/drawing/2014/main" id="{0FEC9738-6554-2DBF-83F8-0D485823AAFD}"/>
              </a:ext>
            </a:extLst>
          </p:cNvPr>
          <p:cNvSpPr txBox="1"/>
          <p:nvPr/>
        </p:nvSpPr>
        <p:spPr>
          <a:xfrm>
            <a:off x="523067" y="920621"/>
            <a:ext cx="6358180" cy="5016758"/>
          </a:xfrm>
          <a:prstGeom prst="rect">
            <a:avLst/>
          </a:prstGeom>
          <a:noFill/>
        </p:spPr>
        <p:txBody>
          <a:bodyPr wrap="square">
            <a:spAutoFit/>
          </a:bodyPr>
          <a:lstStyle/>
          <a:p>
            <a:pPr algn="just"/>
            <a:r>
              <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“Little children have no record of unbelief or evil works, and therefore, there is no basis for their deserving an eternity from God. … They are graciously and sovereignly saved by God as part of the atoning work of Jesus Christ.” </a:t>
            </a:r>
          </a:p>
          <a:p>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John MacArthur, </a:t>
            </a:r>
            <a:r>
              <a:rPr lang="en-US" sz="2400" i="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Safe In the Arms of God</a:t>
            </a: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287460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cloudy, clouds&#10;&#10;Description automatically generated">
            <a:extLst>
              <a:ext uri="{FF2B5EF4-FFF2-40B4-BE49-F238E27FC236}">
                <a16:creationId xmlns:a16="http://schemas.microsoft.com/office/drawing/2014/main" id="{DA370A44-81A7-9D01-CF81-CD2416B7CBA1}"/>
              </a:ext>
            </a:extLst>
          </p:cNvPr>
          <p:cNvPicPr>
            <a:picLocks noChangeAspect="1"/>
          </p:cNvPicPr>
          <p:nvPr/>
        </p:nvPicPr>
        <p:blipFill rotWithShape="1">
          <a:blip r:embed="rId2">
            <a:alphaModFix amt="35000"/>
          </a:blip>
          <a:srcRect t="134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339CE01-3318-5822-A612-46E733B6E741}"/>
              </a:ext>
            </a:extLst>
          </p:cNvPr>
          <p:cNvSpPr txBox="1"/>
          <p:nvPr/>
        </p:nvSpPr>
        <p:spPr>
          <a:xfrm>
            <a:off x="756834" y="604803"/>
            <a:ext cx="10678332" cy="6463308"/>
          </a:xfrm>
          <a:prstGeom prst="rect">
            <a:avLst/>
          </a:prstGeom>
          <a:noFill/>
          <a:effectLst>
            <a:glow rad="127000">
              <a:schemeClr val="bg1"/>
            </a:glow>
          </a:effectLst>
        </p:spPr>
        <p:txBody>
          <a:bodyPr wrap="square">
            <a:spAutoFit/>
          </a:bodyPr>
          <a:lstStyle/>
          <a:p>
            <a:pPr algn="just"/>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1. Scripture regularly calls God our “Father.”</a:t>
            </a:r>
          </a:p>
          <a:p>
            <a:pPr algn="ctr"/>
            <a:endParaRPr lang="en-US" sz="2000" dirty="0">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endParaRPr>
          </a:p>
          <a:p>
            <a:pPr algn="just"/>
            <a:r>
              <a:rPr lang="en-US" sz="2800" dirty="0" err="1">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Deut</a:t>
            </a:r>
            <a:r>
              <a:rPr lang="en-US" sz="28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1:29-31 </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“Then I said to you, ‘Do not be terrified, or afraid of them. </a:t>
            </a:r>
            <a:r>
              <a:rPr lang="en-US" sz="28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30 </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Lord your God, who goes before you, He will fight for you, according to all He did for you in Egypt before your eyes, </a:t>
            </a:r>
            <a:r>
              <a:rPr lang="en-US" sz="2800" b="1" baseline="30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31 </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and in the wilderness where you saw how the Lord your God carried you, as a man carries his son, in all the way that you went until you came to this place.’ </a:t>
            </a:r>
          </a:p>
          <a:p>
            <a:pPr algn="just"/>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en-US" sz="2800" dirty="0">
                <a:solidFill>
                  <a:srgbClr val="FECA00"/>
                </a:solidFill>
                <a:effectLst/>
                <a:latin typeface="Arial" panose="020B0604020202020204" pitchFamily="34" charset="0"/>
                <a:cs typeface="Arial" panose="020B0604020202020204" pitchFamily="34" charset="0"/>
              </a:rPr>
              <a:t>Mt 6:9 </a:t>
            </a:r>
            <a:r>
              <a:rPr lang="en-US" sz="2800" dirty="0">
                <a:effectLst/>
                <a:latin typeface="Arial" panose="020B0604020202020204" pitchFamily="34" charset="0"/>
                <a:cs typeface="Arial" panose="020B0604020202020204" pitchFamily="34" charset="0"/>
              </a:rPr>
              <a:t>In this manner, therefore, pray: our Father in heaven, hallowed be Your name.</a:t>
            </a:r>
          </a:p>
          <a:p>
            <a:pPr algn="just"/>
            <a:endPar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en-US" sz="1800" dirty="0">
                <a:effectLst>
                  <a:glow rad="127000">
                    <a:schemeClr val="bg1"/>
                  </a:glow>
                </a:effectLst>
                <a:latin typeface="Calibri" panose="020F0502020204030204" pitchFamily="34" charset="0"/>
                <a:ea typeface="Calibri" panose="020F0502020204030204" pitchFamily="34" charset="0"/>
                <a:cs typeface="Times New Roman" panose="02020603050405020304" pitchFamily="18" charset="0"/>
              </a:rPr>
              <a:t> </a:t>
            </a:r>
            <a:endParaRPr lang="en-US" dirty="0">
              <a:effectLst>
                <a:glow rad="127000">
                  <a:schemeClr val="bg1"/>
                </a:glow>
              </a:effectLst>
            </a:endParaRPr>
          </a:p>
        </p:txBody>
      </p:sp>
    </p:spTree>
    <p:extLst>
      <p:ext uri="{BB962C8B-B14F-4D97-AF65-F5344CB8AC3E}">
        <p14:creationId xmlns:p14="http://schemas.microsoft.com/office/powerpoint/2010/main" val="4156871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a:effectLst>
            <a:glow rad="1090263">
              <a:schemeClr val="accent1">
                <a:alpha val="40000"/>
              </a:schemeClr>
            </a:glow>
          </a:effectLst>
        </p:spPr>
      </p:pic>
      <p:pic>
        <p:nvPicPr>
          <p:cNvPr id="4" name="Picture 3" descr="A person with a beard&#10;&#10;Description automatically generated with medium confidence">
            <a:extLst>
              <a:ext uri="{FF2B5EF4-FFF2-40B4-BE49-F238E27FC236}">
                <a16:creationId xmlns:a16="http://schemas.microsoft.com/office/drawing/2014/main" id="{43ECAC06-81BD-A52F-B021-63F1754842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0" b="97467" l="5222" r="96000">
                        <a14:foregroundMark x1="36222" y1="11467" x2="54050" y2="8482"/>
                        <a14:foregroundMark x1="56609" y1="10444" x2="62444" y2="20400"/>
                        <a14:foregroundMark x1="62444" y1="20400" x2="64333" y2="27867"/>
                        <a14:foregroundMark x1="64333" y1="27867" x2="63889" y2="34533"/>
                        <a14:foregroundMark x1="39778" y1="9067" x2="52556" y2="7200"/>
                        <a14:foregroundMark x1="52556" y1="7200" x2="54361" y2="7568"/>
                        <a14:foregroundMark x1="65529" y1="22693" x2="66111" y2="23867"/>
                        <a14:foregroundMark x1="59107" y1="9738" x2="61630" y2="14826"/>
                        <a14:foregroundMark x1="66111" y1="23867" x2="67111" y2="31067"/>
                        <a14:foregroundMark x1="67111" y1="31067" x2="66333" y2="35867"/>
                        <a14:foregroundMark x1="29000" y1="77333" x2="10333" y2="85067"/>
                        <a14:foregroundMark x1="10333" y1="85067" x2="5556" y2="91200"/>
                        <a14:foregroundMark x1="5556" y1="91200" x2="11889" y2="97600"/>
                        <a14:foregroundMark x1="11889" y1="97600" x2="21444" y2="97600"/>
                        <a14:foregroundMark x1="21444" y1="97600" x2="26556" y2="93067"/>
                        <a14:foregroundMark x1="26556" y1="93067" x2="29889" y2="86400"/>
                        <a14:foregroundMark x1="29889" y1="86400" x2="39222" y2="82267"/>
                        <a14:foregroundMark x1="39222" y1="82267" x2="45000" y2="85333"/>
                        <a14:foregroundMark x1="45000" y1="85333" x2="48667" y2="90000"/>
                        <a14:foregroundMark x1="6333" y1="87733" x2="5333" y2="94933"/>
                        <a14:foregroundMark x1="5333" y1="94933" x2="11000" y2="98133"/>
                        <a14:foregroundMark x1="11000" y1="98133" x2="20444" y2="97200"/>
                        <a14:foregroundMark x1="20444" y1="97200" x2="30889" y2="97733"/>
                        <a14:foregroundMark x1="30889" y1="97733" x2="44889" y2="96667"/>
                        <a14:foregroundMark x1="44889" y1="96667" x2="51000" y2="93467"/>
                        <a14:foregroundMark x1="51000" y1="93467" x2="55222" y2="86533"/>
                        <a14:foregroundMark x1="55222" y1="86533" x2="64222" y2="79600"/>
                        <a14:foregroundMark x1="64222" y1="79600" x2="74111" y2="79333"/>
                        <a14:foregroundMark x1="74111" y1="79333" x2="79778" y2="81600"/>
                        <a14:foregroundMark x1="79778" y1="81600" x2="84444" y2="86667"/>
                        <a14:foregroundMark x1="84444" y1="86667" x2="86667" y2="97200"/>
                        <a14:foregroundMark x1="6667" y1="87200" x2="5333" y2="94400"/>
                        <a14:foregroundMark x1="5333" y1="94400" x2="5556" y2="96267"/>
                        <a14:foregroundMark x1="92667" y1="86133" x2="95778" y2="92800"/>
                        <a14:foregroundMark x1="95778" y1="92800" x2="96000" y2="97467"/>
                        <a14:foregroundMark x1="46778" y1="51333" x2="45444" y2="54000"/>
                        <a14:foregroundMark x1="46556" y1="19467" x2="53222" y2="19600"/>
                        <a14:foregroundMark x1="53222" y1="19600" x2="57444" y2="18533"/>
                        <a14:foregroundMark x1="65889" y1="52667" x2="65958" y2="52963"/>
                        <a14:foregroundMark x1="60667" y1="12000" x2="62356" y2="14350"/>
                        <a14:foregroundMark x1="65429" y1="20508" x2="66333" y2="24667"/>
                        <a14:foregroundMark x1="63827" y1="16985" x2="64000" y2="17200"/>
                        <a14:foregroundMark x1="60889" y1="13333" x2="62110" y2="14851"/>
                        <a14:foregroundMark x1="60444" y1="15200" x2="60889" y2="16000"/>
                        <a14:foregroundMark x1="62111" y1="14933" x2="62556" y2="14933"/>
                        <a14:foregroundMark x1="60778" y1="13200" x2="64111" y2="16800"/>
                        <a14:foregroundMark x1="53444" y1="7733" x2="58333" y2="9067"/>
                        <a14:backgroundMark x1="67111" y1="52933" x2="67222" y2="59200"/>
                        <a14:backgroundMark x1="31333" y1="56000" x2="31111" y2="60133"/>
                        <a14:backgroundMark x1="29667" y1="24133" x2="29667" y2="24133"/>
                        <a14:backgroundMark x1="29222" y1="24400" x2="29222" y2="23333"/>
                        <a14:backgroundMark x1="64349" y1="16878" x2="66000" y2="20133"/>
                        <a14:backgroundMark x1="66000" y1="20133" x2="66333" y2="22533"/>
                        <a14:backgroundMark x1="31667" y1="54000" x2="31333" y2="61067"/>
                        <a14:backgroundMark x1="31333" y1="61067" x2="32667" y2="65067"/>
                        <a14:backgroundMark x1="31889" y1="54933" x2="32000" y2="62000"/>
                        <a14:backgroundMark x1="33778" y1="67467" x2="34000" y2="68800"/>
                        <a14:backgroundMark x1="58304" y1="9115" x2="59111" y2="9733"/>
                        <a14:backgroundMark x1="59111" y1="9733" x2="59000" y2="9067"/>
                        <a14:backgroundMark x1="66444" y1="56000" x2="67000" y2="60667"/>
                        <a14:backgroundMark x1="66222" y1="56000" x2="66778" y2="60800"/>
                      </a14:backgroundRemoval>
                    </a14:imgEffect>
                    <a14:imgEffect>
                      <a14:sharpenSoften amount="25000"/>
                    </a14:imgEffect>
                  </a14:imgLayer>
                </a14:imgProps>
              </a:ext>
            </a:extLst>
          </a:blip>
          <a:stretch>
            <a:fillRect/>
          </a:stretch>
        </p:blipFill>
        <p:spPr>
          <a:xfrm>
            <a:off x="4457609" y="-635430"/>
            <a:ext cx="10126296" cy="8431078"/>
          </a:xfrm>
          <a:prstGeom prst="rect">
            <a:avLst/>
          </a:prstGeom>
          <a:effectLst>
            <a:outerShdw blurRad="88900" dist="88900" dir="2700000" algn="tl" rotWithShape="0">
              <a:prstClr val="black">
                <a:alpha val="40000"/>
              </a:prstClr>
            </a:outerShdw>
          </a:effectLst>
        </p:spPr>
      </p:pic>
      <p:sp>
        <p:nvSpPr>
          <p:cNvPr id="5" name="TextBox 4">
            <a:extLst>
              <a:ext uri="{FF2B5EF4-FFF2-40B4-BE49-F238E27FC236}">
                <a16:creationId xmlns:a16="http://schemas.microsoft.com/office/drawing/2014/main" id="{C188B3AD-B166-A220-C1E4-BF945EA5BCFD}"/>
              </a:ext>
            </a:extLst>
          </p:cNvPr>
          <p:cNvSpPr txBox="1"/>
          <p:nvPr/>
        </p:nvSpPr>
        <p:spPr>
          <a:xfrm>
            <a:off x="497792" y="444541"/>
            <a:ext cx="6615930" cy="6001643"/>
          </a:xfrm>
          <a:prstGeom prst="rect">
            <a:avLst/>
          </a:prstGeom>
          <a:noFill/>
        </p:spPr>
        <p:txBody>
          <a:bodyPr wrap="square">
            <a:spAutoFit/>
          </a:bodyPr>
          <a:lstStyle/>
          <a:p>
            <a:pPr algn="just"/>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“Are [infants] saved?  And if so, how?  I answer, saved they are beyond a doubt; all children dying in infancy are caught away to dwell in … heaven. … But mark this – no infant was ever saved apart from the death of Christ. … they are washed from all original corruption which they had inherited from their parents, and thus washed and cleansed they enter into the kingdom of heaven.  …</a:t>
            </a:r>
            <a:endParaRPr lang="en-US" sz="32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3120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a:effectLst>
            <a:glow rad="1090263">
              <a:schemeClr val="accent1">
                <a:alpha val="40000"/>
              </a:schemeClr>
            </a:glow>
          </a:effectLst>
        </p:spPr>
      </p:pic>
      <p:pic>
        <p:nvPicPr>
          <p:cNvPr id="4" name="Picture 3" descr="A person with a beard&#10;&#10;Description automatically generated with medium confidence">
            <a:extLst>
              <a:ext uri="{FF2B5EF4-FFF2-40B4-BE49-F238E27FC236}">
                <a16:creationId xmlns:a16="http://schemas.microsoft.com/office/drawing/2014/main" id="{43ECAC06-81BD-A52F-B021-63F1754842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00" b="97467" l="5222" r="96000">
                        <a14:foregroundMark x1="36222" y1="11467" x2="54050" y2="8482"/>
                        <a14:foregroundMark x1="56609" y1="10444" x2="62444" y2="20400"/>
                        <a14:foregroundMark x1="62444" y1="20400" x2="64333" y2="27867"/>
                        <a14:foregroundMark x1="64333" y1="27867" x2="63889" y2="34533"/>
                        <a14:foregroundMark x1="39778" y1="9067" x2="52556" y2="7200"/>
                        <a14:foregroundMark x1="52556" y1="7200" x2="54361" y2="7568"/>
                        <a14:foregroundMark x1="65529" y1="22693" x2="66111" y2="23867"/>
                        <a14:foregroundMark x1="59107" y1="9738" x2="61630" y2="14826"/>
                        <a14:foregroundMark x1="66111" y1="23867" x2="67111" y2="31067"/>
                        <a14:foregroundMark x1="67111" y1="31067" x2="66333" y2="35867"/>
                        <a14:foregroundMark x1="29000" y1="77333" x2="10333" y2="85067"/>
                        <a14:foregroundMark x1="10333" y1="85067" x2="5556" y2="91200"/>
                        <a14:foregroundMark x1="5556" y1="91200" x2="11889" y2="97600"/>
                        <a14:foregroundMark x1="11889" y1="97600" x2="21444" y2="97600"/>
                        <a14:foregroundMark x1="21444" y1="97600" x2="26556" y2="93067"/>
                        <a14:foregroundMark x1="26556" y1="93067" x2="29889" y2="86400"/>
                        <a14:foregroundMark x1="29889" y1="86400" x2="39222" y2="82267"/>
                        <a14:foregroundMark x1="39222" y1="82267" x2="45000" y2="85333"/>
                        <a14:foregroundMark x1="45000" y1="85333" x2="48667" y2="90000"/>
                        <a14:foregroundMark x1="6333" y1="87733" x2="5333" y2="94933"/>
                        <a14:foregroundMark x1="5333" y1="94933" x2="11000" y2="98133"/>
                        <a14:foregroundMark x1="11000" y1="98133" x2="20444" y2="97200"/>
                        <a14:foregroundMark x1="20444" y1="97200" x2="30889" y2="97733"/>
                        <a14:foregroundMark x1="30889" y1="97733" x2="44889" y2="96667"/>
                        <a14:foregroundMark x1="44889" y1="96667" x2="51000" y2="93467"/>
                        <a14:foregroundMark x1="51000" y1="93467" x2="55222" y2="86533"/>
                        <a14:foregroundMark x1="55222" y1="86533" x2="64222" y2="79600"/>
                        <a14:foregroundMark x1="64222" y1="79600" x2="74111" y2="79333"/>
                        <a14:foregroundMark x1="74111" y1="79333" x2="79778" y2="81600"/>
                        <a14:foregroundMark x1="79778" y1="81600" x2="84444" y2="86667"/>
                        <a14:foregroundMark x1="84444" y1="86667" x2="86667" y2="97200"/>
                        <a14:foregroundMark x1="6667" y1="87200" x2="5333" y2="94400"/>
                        <a14:foregroundMark x1="5333" y1="94400" x2="5556" y2="96267"/>
                        <a14:foregroundMark x1="92667" y1="86133" x2="95778" y2="92800"/>
                        <a14:foregroundMark x1="95778" y1="92800" x2="96000" y2="97467"/>
                        <a14:foregroundMark x1="46778" y1="51333" x2="45444" y2="54000"/>
                        <a14:foregroundMark x1="46556" y1="19467" x2="53222" y2="19600"/>
                        <a14:foregroundMark x1="53222" y1="19600" x2="57444" y2="18533"/>
                        <a14:foregroundMark x1="65889" y1="52667" x2="65958" y2="52963"/>
                        <a14:foregroundMark x1="60667" y1="12000" x2="62356" y2="14350"/>
                        <a14:foregroundMark x1="65429" y1="20508" x2="66333" y2="24667"/>
                        <a14:foregroundMark x1="63827" y1="16985" x2="64000" y2="17200"/>
                        <a14:foregroundMark x1="60889" y1="13333" x2="62110" y2="14851"/>
                        <a14:foregroundMark x1="60444" y1="15200" x2="60889" y2="16000"/>
                        <a14:foregroundMark x1="62111" y1="14933" x2="62556" y2="14933"/>
                        <a14:foregroundMark x1="60778" y1="13200" x2="64111" y2="16800"/>
                        <a14:foregroundMark x1="53444" y1="7733" x2="58333" y2="9067"/>
                        <a14:backgroundMark x1="67111" y1="52933" x2="67222" y2="59200"/>
                        <a14:backgroundMark x1="31333" y1="56000" x2="31111" y2="60133"/>
                        <a14:backgroundMark x1="29667" y1="24133" x2="29667" y2="24133"/>
                        <a14:backgroundMark x1="29222" y1="24400" x2="29222" y2="23333"/>
                        <a14:backgroundMark x1="64349" y1="16878" x2="66000" y2="20133"/>
                        <a14:backgroundMark x1="66000" y1="20133" x2="66333" y2="22533"/>
                        <a14:backgroundMark x1="31667" y1="54000" x2="31333" y2="61067"/>
                        <a14:backgroundMark x1="31333" y1="61067" x2="32667" y2="65067"/>
                        <a14:backgroundMark x1="31889" y1="54933" x2="32000" y2="62000"/>
                        <a14:backgroundMark x1="33778" y1="67467" x2="34000" y2="68800"/>
                        <a14:backgroundMark x1="58304" y1="9115" x2="59111" y2="9733"/>
                        <a14:backgroundMark x1="59111" y1="9733" x2="59000" y2="9067"/>
                      </a14:backgroundRemoval>
                    </a14:imgEffect>
                    <a14:imgEffect>
                      <a14:sharpenSoften amount="25000"/>
                    </a14:imgEffect>
                  </a14:imgLayer>
                </a14:imgProps>
              </a:ext>
            </a:extLst>
          </a:blip>
          <a:stretch>
            <a:fillRect/>
          </a:stretch>
        </p:blipFill>
        <p:spPr>
          <a:xfrm>
            <a:off x="4457609" y="-635430"/>
            <a:ext cx="10126296" cy="8431078"/>
          </a:xfrm>
          <a:prstGeom prst="rect">
            <a:avLst/>
          </a:prstGeom>
          <a:effectLst>
            <a:outerShdw blurRad="88900" dist="88900" dir="2700000" algn="tl" rotWithShape="0">
              <a:prstClr val="black">
                <a:alpha val="40000"/>
              </a:prstClr>
            </a:outerShdw>
          </a:effectLst>
        </p:spPr>
      </p:pic>
      <p:sp>
        <p:nvSpPr>
          <p:cNvPr id="5" name="TextBox 4">
            <a:extLst>
              <a:ext uri="{FF2B5EF4-FFF2-40B4-BE49-F238E27FC236}">
                <a16:creationId xmlns:a16="http://schemas.microsoft.com/office/drawing/2014/main" id="{C188B3AD-B166-A220-C1E4-BF945EA5BCFD}"/>
              </a:ext>
            </a:extLst>
          </p:cNvPr>
          <p:cNvSpPr txBox="1"/>
          <p:nvPr/>
        </p:nvSpPr>
        <p:spPr>
          <a:xfrm>
            <a:off x="513291" y="1441062"/>
            <a:ext cx="6615930" cy="4278094"/>
          </a:xfrm>
          <a:prstGeom prst="rect">
            <a:avLst/>
          </a:prstGeom>
          <a:noFill/>
        </p:spPr>
        <p:txBody>
          <a:bodyPr wrap="square">
            <a:spAutoFit/>
          </a:bodyPr>
          <a:lstStyle/>
          <a:p>
            <a:pPr algn="just"/>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If infants were not washed in the blood of Christ, they could not join in that universal song which perpetually surrounds the throne of God.  We believe that they are all saved – every one of them without exception …”  </a:t>
            </a:r>
          </a:p>
          <a:p>
            <a:pPr algn="just"/>
            <a:endPar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just"/>
            <a:r>
              <a:rPr lang="en-US"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Charles Spurgeon, “The Way of Salvation” </a:t>
            </a:r>
          </a:p>
        </p:txBody>
      </p:sp>
    </p:spTree>
    <p:extLst>
      <p:ext uri="{BB962C8B-B14F-4D97-AF65-F5344CB8AC3E}">
        <p14:creationId xmlns:p14="http://schemas.microsoft.com/office/powerpoint/2010/main" val="372714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CDCAB9F4-8F7A-3714-02CC-86D33BA2F6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43" b="97908" l="1429" r="97429">
                        <a14:foregroundMark x1="8429" y1="30753" x2="17714" y2="14121"/>
                        <a14:foregroundMark x1="17714" y1="14121" x2="26571" y2="8787"/>
                        <a14:foregroundMark x1="26571" y1="8787" x2="39429" y2="5753"/>
                        <a14:foregroundMark x1="39429" y1="5753" x2="62714" y2="7008"/>
                        <a14:foregroundMark x1="62714" y1="7008" x2="69000" y2="9833"/>
                        <a14:foregroundMark x1="31714" y1="4289" x2="42857" y2="3452"/>
                        <a14:foregroundMark x1="42857" y1="3452" x2="53429" y2="4289"/>
                        <a14:foregroundMark x1="31714" y1="65272" x2="29714" y2="73117"/>
                        <a14:foregroundMark x1="29714" y1="73117" x2="30857" y2="82741"/>
                        <a14:foregroundMark x1="30857" y1="82741" x2="33143" y2="86402"/>
                        <a14:foregroundMark x1="28547" y1="64874" x2="25857" y2="78033"/>
                        <a14:foregroundMark x1="20286" y1="74477" x2="9678" y2="75467"/>
                        <a14:foregroundMark x1="4762" y1="77629" x2="1714" y2="83368"/>
                        <a14:foregroundMark x1="1714" y1="83368" x2="15000" y2="87134"/>
                        <a14:foregroundMark x1="15000" y1="87134" x2="22714" y2="86192"/>
                        <a14:foregroundMark x1="17429" y1="80335" x2="39143" y2="90167"/>
                        <a14:foregroundMark x1="39143" y1="90167" x2="66143" y2="93724"/>
                        <a14:foregroundMark x1="66143" y1="93724" x2="81571" y2="91004"/>
                        <a14:foregroundMark x1="81571" y1="91004" x2="86857" y2="82636"/>
                        <a14:foregroundMark x1="86857" y1="82636" x2="86714" y2="74791"/>
                        <a14:foregroundMark x1="86714" y1="74791" x2="83000" y2="66318"/>
                        <a14:foregroundMark x1="79571" y1="55335" x2="80857" y2="59623"/>
                        <a14:foregroundMark x1="85429" y1="66527" x2="97714" y2="69351"/>
                        <a14:foregroundMark x1="94571" y1="74477" x2="93857" y2="85146"/>
                        <a14:foregroundMark x1="93857" y1="85146" x2="88143" y2="92469"/>
                        <a14:foregroundMark x1="88143" y1="92469" x2="75571" y2="95397"/>
                        <a14:foregroundMark x1="75571" y1="95397" x2="68429" y2="87448"/>
                        <a14:foregroundMark x1="68429" y1="87448" x2="75429" y2="81485"/>
                        <a14:foregroundMark x1="75429" y1="81485" x2="81286" y2="78766"/>
                        <a14:foregroundMark x1="3857" y1="89226" x2="33286" y2="94142"/>
                        <a14:foregroundMark x1="33286" y1="94142" x2="82714" y2="96130"/>
                        <a14:foregroundMark x1="94857" y1="90481" x2="85000" y2="96653"/>
                        <a14:foregroundMark x1="85000" y1="96653" x2="11571" y2="95921"/>
                        <a14:foregroundMark x1="34143" y1="3766" x2="45714" y2="3347"/>
                        <a14:foregroundMark x1="45714" y1="3347" x2="52286" y2="3975"/>
                        <a14:foregroundMark x1="2429" y1="93828" x2="12857" y2="97594"/>
                        <a14:foregroundMark x1="12857" y1="97594" x2="26143" y2="98745"/>
                        <a14:foregroundMark x1="26143" y1="98745" x2="73571" y2="96862"/>
                        <a14:foregroundMark x1="73571" y1="96862" x2="85143" y2="97908"/>
                        <a14:foregroundMark x1="85143" y1="97908" x2="95429" y2="95607"/>
                        <a14:foregroundMark x1="95429" y1="95607" x2="95571" y2="95397"/>
                        <a14:foregroundMark x1="19571" y1="77720" x2="11143" y2="79603"/>
                        <a14:backgroundMark x1="29143" y1="62343" x2="29571" y2="62343"/>
                        <a14:backgroundMark x1="28857" y1="62866" x2="27286" y2="64226"/>
                        <a14:backgroundMark x1="29143" y1="62134" x2="28714" y2="63703"/>
                        <a14:backgroundMark x1="4286" y1="76360" x2="9714" y2="75418"/>
                      </a14:backgroundRemoval>
                    </a14:imgEffect>
                  </a14:imgLayer>
                </a14:imgProps>
              </a:ext>
            </a:extLst>
          </a:blip>
          <a:stretch>
            <a:fillRect/>
          </a:stretch>
        </p:blipFill>
        <p:spPr>
          <a:xfrm>
            <a:off x="6050387" y="-387458"/>
            <a:ext cx="6684049" cy="9128502"/>
          </a:xfrm>
          <a:prstGeom prst="rect">
            <a:avLst/>
          </a:prstGeom>
          <a:effectLst>
            <a:outerShdw blurRad="88900" dist="76200" dir="2700000" algn="tl" rotWithShape="0">
              <a:prstClr val="black">
                <a:alpha val="40000"/>
              </a:prstClr>
            </a:outerShdw>
          </a:effectLst>
        </p:spPr>
      </p:pic>
      <p:sp>
        <p:nvSpPr>
          <p:cNvPr id="5" name="TextBox 4">
            <a:extLst>
              <a:ext uri="{FF2B5EF4-FFF2-40B4-BE49-F238E27FC236}">
                <a16:creationId xmlns:a16="http://schemas.microsoft.com/office/drawing/2014/main" id="{92384C7D-277B-2C89-F673-F9267CEFA8F0}"/>
              </a:ext>
            </a:extLst>
          </p:cNvPr>
          <p:cNvSpPr txBox="1"/>
          <p:nvPr/>
        </p:nvSpPr>
        <p:spPr>
          <a:xfrm>
            <a:off x="340962" y="346066"/>
            <a:ext cx="6168327" cy="6263253"/>
          </a:xfrm>
          <a:prstGeom prst="rect">
            <a:avLst/>
          </a:prstGeom>
          <a:noFill/>
        </p:spPr>
        <p:txBody>
          <a:bodyPr wrap="square">
            <a:spAutoFit/>
          </a:bodyPr>
          <a:lstStyle/>
          <a:p>
            <a:pPr marL="0" marR="0" algn="just">
              <a:spcBef>
                <a:spcPts val="0"/>
              </a:spcBef>
              <a:spcAft>
                <a:spcPts val="0"/>
              </a:spcAft>
            </a:pPr>
            <a:r>
              <a:rPr lang="en-US" sz="31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“How can we be sure that an infant or child has gone to heaven since they may not have accepted Jesus Christ?  Because they were too young to have chosen sin, to have reached an accountable age, to have known about sin and salvation through Jesus Christ.  The saving work of Christ has reversed sin’s curse and covered this little one.”</a:t>
            </a:r>
          </a:p>
          <a:p>
            <a:pPr marL="0" marR="0" algn="just">
              <a:spcBef>
                <a:spcPts val="0"/>
              </a:spcBef>
              <a:spcAft>
                <a:spcPts val="0"/>
              </a:spcAft>
            </a:pPr>
            <a:endParaRPr lang="en-US" sz="1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Jim Henry, Baptist pastor, </a:t>
            </a:r>
            <a:r>
              <a:rPr lang="en-US" sz="2400" i="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 Minister’s Treasury of Funeral &amp; Memorial Messages</a:t>
            </a:r>
            <a:endPar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3853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person in a suit&#10;&#10;Description automatically generated with low confidence">
            <a:extLst>
              <a:ext uri="{FF2B5EF4-FFF2-40B4-BE49-F238E27FC236}">
                <a16:creationId xmlns:a16="http://schemas.microsoft.com/office/drawing/2014/main" id="{D75F779D-0FF0-D26D-50CE-AA78F72ED4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000" b="98111" l="9000" r="97000">
                        <a14:foregroundMark x1="30444" y1="9000" x2="43667" y2="6444"/>
                        <a14:foregroundMark x1="43667" y1="6444" x2="49222" y2="7111"/>
                        <a14:foregroundMark x1="71222" y1="49333" x2="75444" y2="54778"/>
                        <a14:foregroundMark x1="75444" y1="54778" x2="94889" y2="67333"/>
                        <a14:foregroundMark x1="94889" y1="67333" x2="95444" y2="86444"/>
                        <a14:foregroundMark x1="95444" y1="86444" x2="93556" y2="92667"/>
                        <a14:foregroundMark x1="93556" y1="92667" x2="47000" y2="94556"/>
                        <a14:foregroundMark x1="47000" y1="94556" x2="44000" y2="95444"/>
                        <a14:foregroundMark x1="71556" y1="50111" x2="83333" y2="59111"/>
                        <a14:foregroundMark x1="71778" y1="59333" x2="80111" y2="60444"/>
                        <a14:foregroundMark x1="80111" y1="60444" x2="86667" y2="63222"/>
                        <a14:foregroundMark x1="86667" y1="63222" x2="92667" y2="69778"/>
                        <a14:foregroundMark x1="92667" y1="69778" x2="95556" y2="77222"/>
                        <a14:foregroundMark x1="95556" y1="77222" x2="92778" y2="83444"/>
                        <a14:foregroundMark x1="92778" y1="83444" x2="92667" y2="83778"/>
                        <a14:foregroundMark x1="71444" y1="64333" x2="77556" y2="66333"/>
                        <a14:foregroundMark x1="77556" y1="66333" x2="83778" y2="72333"/>
                        <a14:foregroundMark x1="83778" y1="72333" x2="77556" y2="79111"/>
                        <a14:foregroundMark x1="77556" y1="79111" x2="77444" y2="79556"/>
                        <a14:foregroundMark x1="96222" y1="65556" x2="99667" y2="73000"/>
                        <a14:foregroundMark x1="99667" y1="73000" x2="96889" y2="88556"/>
                        <a14:foregroundMark x1="96889" y1="88556" x2="97111" y2="90889"/>
                        <a14:foregroundMark x1="95222" y1="98111" x2="38333" y2="94444"/>
                        <a14:foregroundMark x1="38333" y1="94444" x2="37111" y2="94000"/>
                        <a14:foregroundMark x1="69556" y1="66000" x2="84222" y2="74778"/>
                        <a14:foregroundMark x1="84222" y1="74778" x2="85333" y2="83667"/>
                        <a14:foregroundMark x1="85333" y1="83667" x2="79778" y2="87667"/>
                        <a14:foregroundMark x1="79778" y1="87667" x2="64111" y2="89000"/>
                        <a14:foregroundMark x1="67444" y1="71444" x2="71667" y2="76333"/>
                        <a14:foregroundMark x1="71667" y1="76333" x2="62444" y2="84333"/>
                        <a14:foregroundMark x1="33444" y1="69778" x2="16889" y2="77778"/>
                        <a14:foregroundMark x1="16889" y1="77778" x2="11444" y2="85444"/>
                        <a14:foregroundMark x1="11444" y1="85444" x2="10667" y2="92667"/>
                        <a14:foregroundMark x1="10667" y1="92667" x2="9556" y2="95222"/>
                        <a14:foregroundMark x1="31333" y1="74778" x2="32111" y2="89444"/>
                        <a14:foregroundMark x1="32111" y1="89444" x2="22333" y2="92556"/>
                      </a14:backgroundRemoval>
                    </a14:imgEffect>
                  </a14:imgLayer>
                </a14:imgProps>
              </a:ext>
            </a:extLst>
          </a:blip>
          <a:srcRect r="9424"/>
          <a:stretch/>
        </p:blipFill>
        <p:spPr>
          <a:xfrm>
            <a:off x="5467712" y="-404895"/>
            <a:ext cx="6724288" cy="7423871"/>
          </a:xfrm>
          <a:prstGeom prst="rect">
            <a:avLst/>
          </a:prstGeom>
          <a:effectLst/>
        </p:spPr>
      </p:pic>
      <p:sp>
        <p:nvSpPr>
          <p:cNvPr id="5" name="TextBox 4">
            <a:extLst>
              <a:ext uri="{FF2B5EF4-FFF2-40B4-BE49-F238E27FC236}">
                <a16:creationId xmlns:a16="http://schemas.microsoft.com/office/drawing/2014/main" id="{157EF0E6-9C13-9163-AFDD-CF066E27D905}"/>
              </a:ext>
            </a:extLst>
          </p:cNvPr>
          <p:cNvSpPr txBox="1"/>
          <p:nvPr/>
        </p:nvSpPr>
        <p:spPr>
          <a:xfrm>
            <a:off x="538567" y="301923"/>
            <a:ext cx="6222568" cy="6617196"/>
          </a:xfrm>
          <a:prstGeom prst="rect">
            <a:avLst/>
          </a:prstGeom>
          <a:noFill/>
        </p:spPr>
        <p:txBody>
          <a:bodyPr wrap="square">
            <a:spAutoFit/>
          </a:bodyPr>
          <a:lstStyle/>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“Babies cannot understand the witness of God, either in creation or in the Scripture.  They cannot yet comprehend the truth of the Gospel.  Yet God loves them deeply.  He loves children and He delights in the babies He has created.  He loves the preborn and He loves the newborn.  He loves the infant and He loves the toddler.”</a:t>
            </a:r>
          </a:p>
          <a:p>
            <a:pPr marL="0" marR="0" algn="just">
              <a:spcBef>
                <a:spcPts val="0"/>
              </a:spcBef>
              <a:spcAft>
                <a:spcPts val="0"/>
              </a:spcAft>
            </a:pPr>
            <a:endParaRPr lang="en-US" sz="1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David Jeremiah, </a:t>
            </a:r>
            <a:r>
              <a:rPr lang="en-US" sz="2400" i="1"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Revealing the Mysteries of Heaven</a:t>
            </a: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18542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BB89975-5CE1-B915-C747-3E5F550FCC5F}"/>
              </a:ext>
            </a:extLst>
          </p:cNvPr>
          <p:cNvSpPr txBox="1"/>
          <p:nvPr/>
        </p:nvSpPr>
        <p:spPr>
          <a:xfrm>
            <a:off x="803328" y="2644170"/>
            <a:ext cx="10585343" cy="1569660"/>
          </a:xfrm>
          <a:prstGeom prst="rect">
            <a:avLst/>
          </a:prstGeom>
          <a:noFill/>
        </p:spPr>
        <p:txBody>
          <a:bodyPr wrap="square">
            <a:spAutoFit/>
          </a:bodyPr>
          <a:lstStyle/>
          <a:p>
            <a:pPr marL="0" marR="0" algn="just">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5. Children go to heaven immediately upon death</a:t>
            </a:r>
          </a:p>
        </p:txBody>
      </p:sp>
    </p:spTree>
    <p:extLst>
      <p:ext uri="{BB962C8B-B14F-4D97-AF65-F5344CB8AC3E}">
        <p14:creationId xmlns:p14="http://schemas.microsoft.com/office/powerpoint/2010/main" val="219725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statue of a person&#10;&#10;Description automatically generated with medium confidence">
            <a:extLst>
              <a:ext uri="{FF2B5EF4-FFF2-40B4-BE49-F238E27FC236}">
                <a16:creationId xmlns:a16="http://schemas.microsoft.com/office/drawing/2014/main" id="{FA83C013-A69B-6657-B39B-CB2B3469810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01" b="99735" l="1954" r="97720">
                        <a14:foregroundMark x1="19028" y1="43438" x2="19216" y2="45704"/>
                        <a14:foregroundMark x1="18241" y1="33952" x2="18644" y2="38804"/>
                        <a14:foregroundMark x1="16612" y1="22281" x2="20195" y2="14324"/>
                        <a14:foregroundMark x1="20195" y1="14324" x2="30619" y2="9284"/>
                        <a14:foregroundMark x1="30619" y1="9284" x2="54397" y2="6366"/>
                        <a14:foregroundMark x1="54397" y1="6366" x2="59609" y2="7162"/>
                        <a14:foregroundMark x1="15692" y1="39791" x2="15688" y2="39915"/>
                        <a14:foregroundMark x1="15961" y1="32361" x2="15756" y2="38043"/>
                        <a14:foregroundMark x1="24756" y1="80902" x2="34528" y2="82228"/>
                        <a14:foregroundMark x1="34528" y1="82228" x2="61889" y2="93369"/>
                        <a14:foregroundMark x1="61889" y1="93369" x2="77199" y2="94430"/>
                        <a14:foregroundMark x1="77199" y1="94430" x2="88274" y2="87003"/>
                        <a14:foregroundMark x1="88274" y1="87003" x2="90554" y2="82493"/>
                        <a14:foregroundMark x1="15725" y1="82388" x2="9772" y2="84085"/>
                        <a14:foregroundMark x1="9772" y1="84085" x2="13355" y2="93103"/>
                        <a14:foregroundMark x1="13355" y1="93103" x2="29967" y2="92042"/>
                        <a14:foregroundMark x1="29967" y1="92042" x2="44300" y2="92308"/>
                        <a14:foregroundMark x1="4499" y1="85942" x2="7492" y2="94960"/>
                        <a14:foregroundMark x1="7492" y1="94960" x2="21824" y2="96021"/>
                        <a14:foregroundMark x1="21824" y1="96021" x2="36156" y2="95491"/>
                        <a14:foregroundMark x1="36156" y1="95491" x2="49186" y2="95491"/>
                        <a14:foregroundMark x1="49186" y1="95491" x2="62541" y2="94960"/>
                        <a14:foregroundMark x1="62541" y1="94960" x2="94463" y2="98408"/>
                        <a14:foregroundMark x1="94463" y1="98408" x2="94788" y2="89125"/>
                        <a14:foregroundMark x1="94788" y1="89125" x2="92834" y2="85942"/>
                        <a14:foregroundMark x1="3257" y1="94430" x2="3257" y2="96817"/>
                        <a14:foregroundMark x1="3257" y1="87533" x2="3257" y2="90981"/>
                        <a14:foregroundMark x1="3257" y1="96817" x2="42997" y2="99735"/>
                        <a14:foregroundMark x1="42997" y1="99735" x2="49186" y2="99469"/>
                        <a14:foregroundMark x1="2408" y1="94430" x2="2280" y2="95756"/>
                        <a14:foregroundMark x1="3231" y1="85942" x2="2743" y2="90981"/>
                        <a14:foregroundMark x1="94788" y1="81698" x2="97720" y2="89655"/>
                        <a14:foregroundMark x1="97720" y1="89655" x2="97720" y2="90451"/>
                        <a14:foregroundMark x1="82085" y1="35809" x2="83388" y2="44828"/>
                        <a14:foregroundMark x1="83388" y1="44828" x2="76547" y2="57560"/>
                        <a14:foregroundMark x1="19567" y1="50729" x2="24104" y2="63660"/>
                        <a14:foregroundMark x1="24104" y1="63660" x2="25816" y2="64589"/>
                        <a14:backgroundMark x1="85549" y1="52057" x2="84691" y2="67905"/>
                        <a14:backgroundMark x1="2606" y1="78249" x2="2280" y2="83289"/>
                        <a14:backgroundMark x1="651" y1="79841" x2="651" y2="85942"/>
                        <a14:backgroundMark x1="24056" y1="66324" x2="25733" y2="67374"/>
                        <a14:backgroundMark x1="21498" y1="64721" x2="22217" y2="65171"/>
                        <a14:backgroundMark x1="22015" y1="64134" x2="22651" y2="64824"/>
                        <a14:backgroundMark x1="92182" y1="76658" x2="96417" y2="79045"/>
                        <a14:backgroundMark x1="93160" y1="41910" x2="93160" y2="41910"/>
                        <a14:backgroundMark x1="17590" y1="47745" x2="18567" y2="50928"/>
                        <a14:backgroundMark x1="17264" y1="47215" x2="19544" y2="48541"/>
                        <a14:backgroundMark x1="25081" y1="65252" x2="25733" y2="65517"/>
                        <a14:backgroundMark x1="21498" y1="77984" x2="13681" y2="80371"/>
                        <a14:backgroundMark x1="4560" y1="83024" x2="4235" y2="82759"/>
                        <a14:backgroundMark x1="13355" y1="41114" x2="14658" y2="41114"/>
                        <a14:backgroundMark x1="13681" y1="40849" x2="16612" y2="44562"/>
                        <a14:backgroundMark x1="0" y1="90981" x2="0" y2="94430"/>
                      </a14:backgroundRemoval>
                    </a14:imgEffect>
                    <a14:imgEffect>
                      <a14:sharpenSoften amount="25000"/>
                    </a14:imgEffect>
                  </a14:imgLayer>
                </a14:imgProps>
              </a:ext>
            </a:extLst>
          </a:blip>
          <a:stretch>
            <a:fillRect/>
          </a:stretch>
        </p:blipFill>
        <p:spPr>
          <a:xfrm>
            <a:off x="6510113" y="-108488"/>
            <a:ext cx="5681887" cy="6966488"/>
          </a:xfrm>
          <a:prstGeom prst="rect">
            <a:avLst/>
          </a:prstGeom>
        </p:spPr>
      </p:pic>
      <p:sp>
        <p:nvSpPr>
          <p:cNvPr id="5" name="TextBox 4">
            <a:extLst>
              <a:ext uri="{FF2B5EF4-FFF2-40B4-BE49-F238E27FC236}">
                <a16:creationId xmlns:a16="http://schemas.microsoft.com/office/drawing/2014/main" id="{5F8F01C7-6295-0033-E0F9-A6CB982E34EA}"/>
              </a:ext>
            </a:extLst>
          </p:cNvPr>
          <p:cNvSpPr txBox="1"/>
          <p:nvPr/>
        </p:nvSpPr>
        <p:spPr>
          <a:xfrm>
            <a:off x="551014" y="185979"/>
            <a:ext cx="6438720" cy="6986528"/>
          </a:xfrm>
          <a:prstGeom prst="rect">
            <a:avLst/>
          </a:prstGeom>
          <a:noFill/>
        </p:spPr>
        <p:txBody>
          <a:bodyPr wrap="square">
            <a:spAutoFit/>
          </a:bodyPr>
          <a:lstStyle/>
          <a:p>
            <a:pPr algn="just"/>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Explaining the beliefs of Christians to Roman Emperor Hadrian in A.D. 125:</a:t>
            </a:r>
          </a:p>
          <a:p>
            <a:pPr algn="just"/>
            <a:endParaRPr lang="en-US" sz="16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32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“If any righteous person of their number passes away from the world, they rejoice and thank God, and escort his body as if he were setting out from one place to another nearby.  When a child is born to one of them, they praise God.  If it dies in infancy, they thank God the more, as for one who has passed through the world without sins.”</a:t>
            </a:r>
          </a:p>
          <a:p>
            <a:pPr algn="just"/>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endParaRPr lang="en-US"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BF9B519-81AE-3A8F-DA58-F454FABC5F85}"/>
              </a:ext>
            </a:extLst>
          </p:cNvPr>
          <p:cNvSpPr txBox="1"/>
          <p:nvPr/>
        </p:nvSpPr>
        <p:spPr>
          <a:xfrm>
            <a:off x="7468012" y="5789931"/>
            <a:ext cx="3766088" cy="892552"/>
          </a:xfrm>
          <a:prstGeom prst="rect">
            <a:avLst/>
          </a:prstGeom>
          <a:noFill/>
        </p:spPr>
        <p:txBody>
          <a:bodyPr wrap="square">
            <a:spAutoFit/>
          </a:bodyPr>
          <a:lstStyle/>
          <a:p>
            <a:pPr algn="ctr"/>
            <a:r>
              <a:rPr lang="en-US" sz="2800" dirty="0" err="1">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Marcianus</a:t>
            </a:r>
            <a:r>
              <a:rPr lang="en-US" sz="2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Aristides</a:t>
            </a:r>
          </a:p>
          <a:p>
            <a:pPr algn="ct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early Christian apologist</a:t>
            </a:r>
            <a:endParaRPr lang="en-US" sz="2400" dirty="0"/>
          </a:p>
        </p:txBody>
      </p:sp>
    </p:spTree>
    <p:extLst>
      <p:ext uri="{BB962C8B-B14F-4D97-AF65-F5344CB8AC3E}">
        <p14:creationId xmlns:p14="http://schemas.microsoft.com/office/powerpoint/2010/main" val="233352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1627BEC-88BF-F9D9-1862-33CEAA372CB0}"/>
              </a:ext>
            </a:extLst>
          </p:cNvPr>
          <p:cNvSpPr txBox="1"/>
          <p:nvPr/>
        </p:nvSpPr>
        <p:spPr>
          <a:xfrm>
            <a:off x="787830" y="2367171"/>
            <a:ext cx="10616339" cy="2123658"/>
          </a:xfrm>
          <a:prstGeom prst="rect">
            <a:avLst/>
          </a:prstGeom>
          <a:noFill/>
        </p:spPr>
        <p:txBody>
          <a:bodyPr wrap="square">
            <a:spAutoFit/>
          </a:bodyPr>
          <a:lstStyle/>
          <a:p>
            <a:pPr marL="0" marR="0">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King David’s child:  </a:t>
            </a:r>
          </a:p>
          <a:p>
            <a:pPr marL="0" marR="0">
              <a:spcBef>
                <a:spcPts val="0"/>
              </a:spcBef>
              <a:spcAft>
                <a:spcPts val="0"/>
              </a:spcAft>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2 Sam 12:15-23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 shall go to him, but he shall not return to me.”</a:t>
            </a:r>
          </a:p>
        </p:txBody>
      </p:sp>
    </p:spTree>
    <p:extLst>
      <p:ext uri="{BB962C8B-B14F-4D97-AF65-F5344CB8AC3E}">
        <p14:creationId xmlns:p14="http://schemas.microsoft.com/office/powerpoint/2010/main" val="120360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15DEC32-2049-B091-28F5-803641B377DC}"/>
              </a:ext>
            </a:extLst>
          </p:cNvPr>
          <p:cNvSpPr txBox="1"/>
          <p:nvPr/>
        </p:nvSpPr>
        <p:spPr>
          <a:xfrm>
            <a:off x="818827" y="1136064"/>
            <a:ext cx="10554346" cy="4585871"/>
          </a:xfrm>
          <a:prstGeom prst="rect">
            <a:avLst/>
          </a:prstGeom>
          <a:noFill/>
        </p:spPr>
        <p:txBody>
          <a:bodyPr wrap="square">
            <a:spAutoFit/>
          </a:bodyPr>
          <a:lstStyle/>
          <a:p>
            <a:pPr marL="0" marR="0" algn="just">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6. Quite possibly, the largest number of people in heaven will be those who died as children</a:t>
            </a:r>
          </a:p>
          <a:p>
            <a:pPr marL="0" marR="0">
              <a:spcBef>
                <a:spcPts val="0"/>
              </a:spcBef>
              <a:spcAft>
                <a:spcPts val="0"/>
              </a:spcAft>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spcAft>
                <a:spcPts val="0"/>
              </a:spcAft>
              <a:buClr>
                <a:srgbClr val="FECA00"/>
              </a:buClr>
              <a:buFont typeface="Arial" panose="020B0604020202020204" pitchFamily="34" charset="0"/>
              <a:buChar char="•"/>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66% of all conceived in the womb never survive to see a fifth year of life.</a:t>
            </a:r>
          </a:p>
          <a:p>
            <a:pPr marR="0">
              <a:spcBef>
                <a:spcPts val="0"/>
              </a:spcBef>
              <a:spcAft>
                <a:spcPts val="0"/>
              </a:spcAft>
              <a:buClr>
                <a:srgbClr val="FECA00"/>
              </a:buClr>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buClr>
                <a:srgbClr val="FECA00"/>
              </a:buClr>
              <a:buFont typeface="Arial" panose="020B0604020202020204" pitchFamily="34" charset="0"/>
              <a:buChar char="•"/>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Most receive Jesus between the ages of 5 and 15.</a:t>
            </a:r>
          </a:p>
        </p:txBody>
      </p:sp>
    </p:spTree>
    <p:extLst>
      <p:ext uri="{BB962C8B-B14F-4D97-AF65-F5344CB8AC3E}">
        <p14:creationId xmlns:p14="http://schemas.microsoft.com/office/powerpoint/2010/main" val="83711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2FC65DB-0410-58E7-0D68-40995DA0BC32}"/>
              </a:ext>
            </a:extLst>
          </p:cNvPr>
          <p:cNvSpPr txBox="1"/>
          <p:nvPr/>
        </p:nvSpPr>
        <p:spPr>
          <a:xfrm>
            <a:off x="849823" y="1751617"/>
            <a:ext cx="10492353" cy="3354765"/>
          </a:xfrm>
          <a:prstGeom prst="rect">
            <a:avLst/>
          </a:prstGeom>
          <a:noFill/>
        </p:spPr>
        <p:txBody>
          <a:bodyPr wrap="square">
            <a:spAutoFit/>
          </a:bodyPr>
          <a:lstStyle/>
          <a:p>
            <a:pPr marL="0" marR="0" algn="just">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7. Does Scripture give an “age of accountability?”  </a:t>
            </a:r>
          </a:p>
          <a:p>
            <a:pPr marL="0" marR="0">
              <a:spcBef>
                <a:spcPts val="0"/>
              </a:spcBef>
              <a:spcAft>
                <a:spcPts val="0"/>
              </a:spcAft>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a:p>
            <a:pPr marL="457200" marR="0" indent="-457200">
              <a:spcBef>
                <a:spcPts val="0"/>
              </a:spcBef>
              <a:spcAft>
                <a:spcPts val="0"/>
              </a:spcAft>
              <a:buClr>
                <a:srgbClr val="FECA00"/>
              </a:buClr>
              <a:buFont typeface="Arial" panose="020B0604020202020204" pitchFamily="34" charset="0"/>
              <a:buChar char="•"/>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Lk 2:41-50 (Jesus is 12) </a:t>
            </a:r>
          </a:p>
          <a:p>
            <a:pPr marR="0">
              <a:spcBef>
                <a:spcPts val="0"/>
              </a:spcBef>
              <a:spcAft>
                <a:spcPts val="0"/>
              </a:spcAft>
              <a:buClr>
                <a:srgbClr val="FECA00"/>
              </a:buClr>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0"/>
              </a:spcBef>
              <a:spcAft>
                <a:spcPts val="0"/>
              </a:spcAft>
              <a:buClr>
                <a:srgbClr val="FECA00"/>
              </a:buClr>
              <a:buFont typeface="Arial" panose="020B0604020202020204" pitchFamily="34" charset="0"/>
              <a:buChar char="•"/>
            </a:pP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Polycarp came to Christ at the age of 9</a:t>
            </a:r>
          </a:p>
        </p:txBody>
      </p:sp>
    </p:spTree>
    <p:extLst>
      <p:ext uri="{BB962C8B-B14F-4D97-AF65-F5344CB8AC3E}">
        <p14:creationId xmlns:p14="http://schemas.microsoft.com/office/powerpoint/2010/main" val="416774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13EBFAA-6742-1D17-FFC6-3E5EB7584871}"/>
              </a:ext>
            </a:extLst>
          </p:cNvPr>
          <p:cNvSpPr txBox="1"/>
          <p:nvPr/>
        </p:nvSpPr>
        <p:spPr>
          <a:xfrm>
            <a:off x="873071" y="2891747"/>
            <a:ext cx="10445858" cy="830997"/>
          </a:xfrm>
          <a:prstGeom prst="rect">
            <a:avLst/>
          </a:prstGeom>
          <a:noFill/>
        </p:spPr>
        <p:txBody>
          <a:bodyPr wrap="square">
            <a:spAutoFit/>
          </a:bodyPr>
          <a:lstStyle/>
          <a:p>
            <a:pPr marL="0" marR="0">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8. How old will children be in heaven?</a:t>
            </a:r>
          </a:p>
        </p:txBody>
      </p:sp>
    </p:spTree>
    <p:extLst>
      <p:ext uri="{BB962C8B-B14F-4D97-AF65-F5344CB8AC3E}">
        <p14:creationId xmlns:p14="http://schemas.microsoft.com/office/powerpoint/2010/main" val="171829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0A48EC-14F3-18C8-2FCF-CE7BCF8CC380}"/>
              </a:ext>
            </a:extLst>
          </p:cNvPr>
          <p:cNvSpPr txBox="1"/>
          <p:nvPr/>
        </p:nvSpPr>
        <p:spPr>
          <a:xfrm>
            <a:off x="888569" y="2644170"/>
            <a:ext cx="10414861" cy="1569660"/>
          </a:xfrm>
          <a:prstGeom prst="rect">
            <a:avLst/>
          </a:prstGeom>
          <a:noFill/>
        </p:spPr>
        <p:txBody>
          <a:bodyPr wrap="square">
            <a:spAutoFit/>
          </a:bodyPr>
          <a:lstStyle/>
          <a:p>
            <a:pPr marL="0" marR="0" algn="just">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2. God is of infinite compassion and will always do right.</a:t>
            </a:r>
          </a:p>
        </p:txBody>
      </p:sp>
    </p:spTree>
    <p:extLst>
      <p:ext uri="{BB962C8B-B14F-4D97-AF65-F5344CB8AC3E}">
        <p14:creationId xmlns:p14="http://schemas.microsoft.com/office/powerpoint/2010/main" val="75059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miling for the camera&#10;&#10;Description automatically generated with medium confidence">
            <a:extLst>
              <a:ext uri="{FF2B5EF4-FFF2-40B4-BE49-F238E27FC236}">
                <a16:creationId xmlns:a16="http://schemas.microsoft.com/office/drawing/2014/main" id="{DE9FAD82-75BC-1B4C-8A10-A4213B7841F2}"/>
              </a:ext>
            </a:extLst>
          </p:cNvPr>
          <p:cNvPicPr>
            <a:picLocks noChangeAspect="1"/>
          </p:cNvPicPr>
          <p:nvPr/>
        </p:nvPicPr>
        <p:blipFill rotWithShape="1">
          <a:blip r:embed="rId2"/>
          <a:srcRect t="22925" r="1" b="39676"/>
          <a:stretch/>
        </p:blipFill>
        <p:spPr>
          <a:xfrm>
            <a:off x="20" y="1282"/>
            <a:ext cx="12191980" cy="6856718"/>
          </a:xfrm>
          <a:prstGeom prst="rect">
            <a:avLst/>
          </a:prstGeom>
        </p:spPr>
      </p:pic>
      <p:sp>
        <p:nvSpPr>
          <p:cNvPr id="15" name="TextBox 14">
            <a:extLst>
              <a:ext uri="{FF2B5EF4-FFF2-40B4-BE49-F238E27FC236}">
                <a16:creationId xmlns:a16="http://schemas.microsoft.com/office/drawing/2014/main" id="{E6923634-40FA-494F-9722-4608F987D753}"/>
              </a:ext>
            </a:extLst>
          </p:cNvPr>
          <p:cNvSpPr txBox="1"/>
          <p:nvPr/>
        </p:nvSpPr>
        <p:spPr>
          <a:xfrm>
            <a:off x="559467" y="4964849"/>
            <a:ext cx="6100010" cy="769441"/>
          </a:xfrm>
          <a:prstGeom prst="rect">
            <a:avLst/>
          </a:prstGeom>
          <a:noFill/>
        </p:spPr>
        <p:txBody>
          <a:bodyPr wrap="square">
            <a:spAutoFit/>
          </a:bodyPr>
          <a:lstStyle/>
          <a:p>
            <a:r>
              <a:rPr lang="en-US" sz="4400" dirty="0">
                <a:solidFill>
                  <a:srgbClr val="FECA00"/>
                </a:solidFill>
                <a:effectLst/>
                <a:latin typeface="Times" pitchFamily="2" charset="0"/>
                <a:ea typeface="Times New Roman" panose="02020603050405020304" pitchFamily="18" charset="0"/>
              </a:rPr>
              <a:t>Randy Alcorn</a:t>
            </a:r>
            <a:r>
              <a:rPr lang="en-US" sz="4400" dirty="0">
                <a:solidFill>
                  <a:srgbClr val="FECA00"/>
                </a:solidFill>
                <a:effectLst/>
                <a:latin typeface="Times" pitchFamily="2" charset="0"/>
              </a:rPr>
              <a:t> </a:t>
            </a:r>
            <a:endParaRPr lang="en-US" sz="4400" dirty="0">
              <a:solidFill>
                <a:srgbClr val="FECA00"/>
              </a:solidFill>
              <a:latin typeface="Times" pitchFamily="2" charset="0"/>
            </a:endParaRPr>
          </a:p>
        </p:txBody>
      </p:sp>
    </p:spTree>
    <p:extLst>
      <p:ext uri="{BB962C8B-B14F-4D97-AF65-F5344CB8AC3E}">
        <p14:creationId xmlns:p14="http://schemas.microsoft.com/office/powerpoint/2010/main" val="67812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smiling for the camera&#10;&#10;Description automatically generated with medium confidence">
            <a:extLst>
              <a:ext uri="{FF2B5EF4-FFF2-40B4-BE49-F238E27FC236}">
                <a16:creationId xmlns:a16="http://schemas.microsoft.com/office/drawing/2014/main" id="{DE9FAD82-75BC-1B4C-8A10-A4213B7841F2}"/>
              </a:ext>
            </a:extLst>
          </p:cNvPr>
          <p:cNvPicPr>
            <a:picLocks noChangeAspect="1"/>
          </p:cNvPicPr>
          <p:nvPr/>
        </p:nvPicPr>
        <p:blipFill rotWithShape="1">
          <a:blip r:embed="rId2">
            <a:alphaModFix amt="35000"/>
          </a:blip>
          <a:srcRect t="22925" r="1" b="39676"/>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0E8CFD8B-7E4D-813C-82A7-99BCFF363253}"/>
              </a:ext>
            </a:extLst>
          </p:cNvPr>
          <p:cNvSpPr txBox="1"/>
          <p:nvPr/>
        </p:nvSpPr>
        <p:spPr>
          <a:xfrm>
            <a:off x="756834" y="428178"/>
            <a:ext cx="10678332" cy="6001643"/>
          </a:xfrm>
          <a:prstGeom prst="rect">
            <a:avLst/>
          </a:prstGeom>
          <a:noFill/>
        </p:spPr>
        <p:txBody>
          <a:bodyPr wrap="square">
            <a:spAutoFit/>
          </a:bodyPr>
          <a:lstStyle/>
          <a:p>
            <a:pPr algn="just"/>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“Is it possible that children, after they’re resurrected on the new earth, will be at the same level of development as when they died?  If so, these children would presumably be allowed to grow up on the new earth – a childhood that would be enviable, to say the least!  Believing parents, then, would presumably be able to see their children grow up – and likely have a major role in their lives as they do so. … Although it’s not directly stated and I am therefore speculating, it’s possible that parents whose hearts were broken through the death of their children will not only be reunited with them but will also experience the joy of seeing them grow up – in a perfect world.”</a:t>
            </a:r>
            <a:r>
              <a:rPr lang="en-US" sz="32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5150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cloudy, clouds&#10;&#10;Description automatically generated">
            <a:extLst>
              <a:ext uri="{FF2B5EF4-FFF2-40B4-BE49-F238E27FC236}">
                <a16:creationId xmlns:a16="http://schemas.microsoft.com/office/drawing/2014/main" id="{DA370A44-81A7-9D01-CF81-CD2416B7CBA1}"/>
              </a:ext>
            </a:extLst>
          </p:cNvPr>
          <p:cNvPicPr>
            <a:picLocks noChangeAspect="1"/>
          </p:cNvPicPr>
          <p:nvPr/>
        </p:nvPicPr>
        <p:blipFill rotWithShape="1">
          <a:blip r:embed="rId2">
            <a:alphaModFix amt="35000"/>
          </a:blip>
          <a:srcRect t="13478"/>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E50BF3EC-9413-C08B-A90B-17EFFAB0DFCB}"/>
              </a:ext>
            </a:extLst>
          </p:cNvPr>
          <p:cNvSpPr txBox="1"/>
          <p:nvPr/>
        </p:nvSpPr>
        <p:spPr>
          <a:xfrm>
            <a:off x="756834" y="2644170"/>
            <a:ext cx="10678332" cy="1569660"/>
          </a:xfrm>
          <a:prstGeom prst="rect">
            <a:avLst/>
          </a:prstGeom>
          <a:noFill/>
        </p:spPr>
        <p:txBody>
          <a:bodyPr wrap="square">
            <a:spAutoFit/>
          </a:bodyPr>
          <a:lstStyle/>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Mk 5:39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When He came in, He said to them, “Why make this commotion and weep? The child is not dead, but sleeping.”</a:t>
            </a:r>
          </a:p>
        </p:txBody>
      </p:sp>
    </p:spTree>
    <p:extLst>
      <p:ext uri="{BB962C8B-B14F-4D97-AF65-F5344CB8AC3E}">
        <p14:creationId xmlns:p14="http://schemas.microsoft.com/office/powerpoint/2010/main" val="315323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 outdoor, cloudy, clouds&#10;&#10;Description automatically generated">
            <a:extLst>
              <a:ext uri="{FF2B5EF4-FFF2-40B4-BE49-F238E27FC236}">
                <a16:creationId xmlns:a16="http://schemas.microsoft.com/office/drawing/2014/main" id="{DA370A44-81A7-9D01-CF81-CD2416B7CBA1}"/>
              </a:ext>
            </a:extLst>
          </p:cNvPr>
          <p:cNvPicPr>
            <a:picLocks noChangeAspect="1"/>
          </p:cNvPicPr>
          <p:nvPr/>
        </p:nvPicPr>
        <p:blipFill rotWithShape="1">
          <a:blip r:embed="rId2">
            <a:alphaModFix amt="35000"/>
          </a:blip>
          <a:srcRect t="13478"/>
          <a:stretch/>
        </p:blipFill>
        <p:spPr>
          <a:xfrm>
            <a:off x="20" y="1282"/>
            <a:ext cx="12191980" cy="6856718"/>
          </a:xfrm>
          <a:prstGeom prst="rect">
            <a:avLst/>
          </a:prstGeom>
        </p:spPr>
      </p:pic>
      <p:pic>
        <p:nvPicPr>
          <p:cNvPr id="4" name="Picture 3" descr="A picture containing text, indoor, person, posing&#10;&#10;Description automatically generated">
            <a:extLst>
              <a:ext uri="{FF2B5EF4-FFF2-40B4-BE49-F238E27FC236}">
                <a16:creationId xmlns:a16="http://schemas.microsoft.com/office/drawing/2014/main" id="{454F204D-CA6A-A65C-FC9D-9C588314FDE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7186" r="10135"/>
          <a:stretch/>
        </p:blipFill>
        <p:spPr>
          <a:xfrm>
            <a:off x="179701" y="441323"/>
            <a:ext cx="5795074" cy="5975354"/>
          </a:xfrm>
          <a:prstGeom prst="ellipse">
            <a:avLst/>
          </a:prstGeom>
          <a:effectLst>
            <a:softEdge rad="127000"/>
          </a:effectLst>
        </p:spPr>
      </p:pic>
      <p:sp>
        <p:nvSpPr>
          <p:cNvPr id="7" name="TextBox 6">
            <a:extLst>
              <a:ext uri="{FF2B5EF4-FFF2-40B4-BE49-F238E27FC236}">
                <a16:creationId xmlns:a16="http://schemas.microsoft.com/office/drawing/2014/main" id="{66CA9EA9-9274-468B-73D6-1C6273216F21}"/>
              </a:ext>
            </a:extLst>
          </p:cNvPr>
          <p:cNvSpPr txBox="1"/>
          <p:nvPr/>
        </p:nvSpPr>
        <p:spPr>
          <a:xfrm>
            <a:off x="6091480" y="594726"/>
            <a:ext cx="5795074" cy="5724644"/>
          </a:xfrm>
          <a:prstGeom prst="rect">
            <a:avLst/>
          </a:prstGeom>
          <a:noFill/>
        </p:spPr>
        <p:txBody>
          <a:bodyPr wrap="square">
            <a:spAutoFit/>
          </a:bodyPr>
          <a:lstStyle/>
          <a:p>
            <a:pPr marL="0" marR="0" algn="just">
              <a:spcBef>
                <a:spcPts val="0"/>
              </a:spcBef>
              <a:spcAft>
                <a:spcPts val="0"/>
              </a:spcAft>
            </a:pPr>
            <a:r>
              <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“Ye have lost a child – nay, she is not lost to you, who is found to Christ; she is not sent away, but sent before; like unto a star, which going out of our sight, doth not die and vanish, but shineth in another atmosphere.” </a:t>
            </a:r>
          </a:p>
          <a:p>
            <a:pPr marL="0" marR="0" algn="just">
              <a:spcBef>
                <a:spcPts val="0"/>
              </a:spcBef>
              <a:spcAft>
                <a:spcPts val="0"/>
              </a:spcAft>
            </a:pPr>
            <a:endParaRPr lang="en-US"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24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Samuel Rutherford, Scottish theologian </a:t>
            </a:r>
          </a:p>
        </p:txBody>
      </p:sp>
    </p:spTree>
    <p:extLst>
      <p:ext uri="{BB962C8B-B14F-4D97-AF65-F5344CB8AC3E}">
        <p14:creationId xmlns:p14="http://schemas.microsoft.com/office/powerpoint/2010/main" val="93081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3788198-3538-3CC2-1CCA-7AD575D8574A}"/>
              </a:ext>
            </a:extLst>
          </p:cNvPr>
          <p:cNvSpPr txBox="1"/>
          <p:nvPr/>
        </p:nvSpPr>
        <p:spPr>
          <a:xfrm>
            <a:off x="795579" y="945640"/>
            <a:ext cx="10600841" cy="5693866"/>
          </a:xfrm>
          <a:prstGeom prst="rect">
            <a:avLst/>
          </a:prstGeom>
          <a:noFill/>
        </p:spPr>
        <p:txBody>
          <a:bodyPr wrap="square">
            <a:spAutoFit/>
          </a:bodyPr>
          <a:lstStyle/>
          <a:p>
            <a:pPr marL="0" marR="0" algn="just">
              <a:spcBef>
                <a:spcPts val="0"/>
              </a:spcBef>
              <a:spcAft>
                <a:spcPts val="0"/>
              </a:spcAft>
            </a:pPr>
            <a:r>
              <a:rPr lang="en-US" sz="2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Lam 3:22-23,31-32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Through the Lord’s mercies we are not consumed, because His compassions fail not.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23 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They are new every morning; great is Your faithfulness.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31</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For the Lord will not cast off forever.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32</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Though He causes grief, yet He will show compassion according to the multitude of His mercies.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33</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For He does not afflict willingly, nor grieve the children of men.</a:t>
            </a:r>
          </a:p>
          <a:p>
            <a:pPr marL="0" marR="0" algn="just">
              <a:spcBef>
                <a:spcPts val="0"/>
              </a:spcBef>
              <a:spcAft>
                <a:spcPts val="0"/>
              </a:spcAft>
            </a:pPr>
            <a:endPar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8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 86:15 </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You, O Lord, are a God full of compassion, and gracious, longsuffering and abundant in mercy and truth.</a:t>
            </a:r>
          </a:p>
          <a:p>
            <a:pPr algn="just"/>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just"/>
            <a:r>
              <a:rPr lang="en-US" sz="2800" dirty="0">
                <a:solidFill>
                  <a:srgbClr val="FECA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Ps 145:9 </a:t>
            </a:r>
            <a:r>
              <a:rPr lang="en-US" sz="28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Lord is good to all, and His tender mercies are over all His works.</a:t>
            </a:r>
          </a:p>
          <a:p>
            <a:pPr marL="0" marR="0" algn="just">
              <a:spcBef>
                <a:spcPts val="0"/>
              </a:spcBef>
              <a:spcAft>
                <a:spcPts val="0"/>
              </a:spcAf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143876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ECFF02D6-CE3A-F241-AC66-3FEDA183A35E}"/>
              </a:ext>
            </a:extLst>
          </p:cNvPr>
          <p:cNvSpPr txBox="1"/>
          <p:nvPr/>
        </p:nvSpPr>
        <p:spPr>
          <a:xfrm>
            <a:off x="710339" y="2397948"/>
            <a:ext cx="10771322" cy="2062103"/>
          </a:xfrm>
          <a:prstGeom prst="rect">
            <a:avLst/>
          </a:prstGeom>
          <a:noFill/>
        </p:spPr>
        <p:txBody>
          <a:bodyPr wrap="square">
            <a:spAutoFit/>
          </a:bodyPr>
          <a:lstStyle/>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Gen 18:25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Far be it from You to do such a thing as this, to slay the righteous with the wicked, so that the righteous should be as the wicked; far be it from You! Shall not the Judge of all the earth do right?”</a:t>
            </a:r>
          </a:p>
        </p:txBody>
      </p:sp>
    </p:spTree>
    <p:extLst>
      <p:ext uri="{BB962C8B-B14F-4D97-AF65-F5344CB8AC3E}">
        <p14:creationId xmlns:p14="http://schemas.microsoft.com/office/powerpoint/2010/main" val="20028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0752C88-A09E-9465-C3CB-CFD5404D9504}"/>
              </a:ext>
            </a:extLst>
          </p:cNvPr>
          <p:cNvSpPr txBox="1"/>
          <p:nvPr/>
        </p:nvSpPr>
        <p:spPr>
          <a:xfrm>
            <a:off x="803328" y="2406969"/>
            <a:ext cx="10585343" cy="1569660"/>
          </a:xfrm>
          <a:prstGeom prst="rect">
            <a:avLst/>
          </a:prstGeom>
          <a:noFill/>
        </p:spPr>
        <p:txBody>
          <a:bodyPr wrap="square">
            <a:spAutoFit/>
          </a:bodyPr>
          <a:lstStyle/>
          <a:p>
            <a:pPr marL="0" marR="0" algn="just">
              <a:spcBef>
                <a:spcPts val="0"/>
              </a:spcBef>
              <a:spcAft>
                <a:spcPts val="0"/>
              </a:spcAft>
            </a:pPr>
            <a:r>
              <a:rPr lang="en-US" sz="4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3. Scripture makes it clear that children are special to the Lord.</a:t>
            </a:r>
          </a:p>
        </p:txBody>
      </p:sp>
      <p:sp>
        <p:nvSpPr>
          <p:cNvPr id="6" name="TextBox 5">
            <a:extLst>
              <a:ext uri="{FF2B5EF4-FFF2-40B4-BE49-F238E27FC236}">
                <a16:creationId xmlns:a16="http://schemas.microsoft.com/office/drawing/2014/main" id="{68DB4644-1E3E-6D6F-42BC-3DA0DBEFFE27}"/>
              </a:ext>
            </a:extLst>
          </p:cNvPr>
          <p:cNvSpPr txBox="1"/>
          <p:nvPr/>
        </p:nvSpPr>
        <p:spPr>
          <a:xfrm>
            <a:off x="741336" y="4116113"/>
            <a:ext cx="10585343" cy="523220"/>
          </a:xfrm>
          <a:prstGeom prst="rect">
            <a:avLst/>
          </a:prstGeom>
          <a:noFill/>
        </p:spPr>
        <p:txBody>
          <a:bodyPr wrap="square">
            <a:spAutoFit/>
          </a:bodyPr>
          <a:lstStyle/>
          <a:p>
            <a:pPr marL="0" marR="0" algn="ctr">
              <a:spcBef>
                <a:spcPts val="0"/>
              </a:spcBef>
              <a:spcAft>
                <a:spcPts val="0"/>
              </a:spcAf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 word “children” occurs almost 100x in the Gospels alone)</a:t>
            </a:r>
          </a:p>
        </p:txBody>
      </p:sp>
    </p:spTree>
    <p:extLst>
      <p:ext uri="{BB962C8B-B14F-4D97-AF65-F5344CB8AC3E}">
        <p14:creationId xmlns:p14="http://schemas.microsoft.com/office/powerpoint/2010/main" val="286621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72D9D624-9C26-7AF9-49D5-CEF50B7A8D96}"/>
              </a:ext>
            </a:extLst>
          </p:cNvPr>
          <p:cNvSpPr txBox="1"/>
          <p:nvPr/>
        </p:nvSpPr>
        <p:spPr>
          <a:xfrm>
            <a:off x="818827" y="2074278"/>
            <a:ext cx="10554346" cy="2985433"/>
          </a:xfrm>
          <a:prstGeom prst="rect">
            <a:avLst/>
          </a:prstGeom>
          <a:noFill/>
        </p:spPr>
        <p:txBody>
          <a:bodyPr wrap="square">
            <a:spAutoFit/>
          </a:bodyPr>
          <a:lstStyle/>
          <a:p>
            <a:pPr marL="571500" marR="0" indent="-571500" algn="just">
              <a:spcBef>
                <a:spcPts val="0"/>
              </a:spcBef>
              <a:spcAft>
                <a:spcPts val="0"/>
              </a:spcAft>
              <a:buClr>
                <a:schemeClr val="tx1"/>
              </a:buClr>
              <a:buFont typeface="Arial" panose="020B0604020202020204" pitchFamily="34" charset="0"/>
              <a:buChar char="•"/>
            </a:pPr>
            <a:r>
              <a:rPr lang="en-US" sz="36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 sparrow doesn’t fall to the ground without God knowing it.</a:t>
            </a:r>
          </a:p>
          <a:p>
            <a:pPr marL="0" marR="0" algn="just">
              <a:spcBef>
                <a:spcPts val="0"/>
              </a:spcBef>
              <a:spcAft>
                <a:spcPts val="0"/>
              </a:spcAft>
            </a:pPr>
            <a:endParaRPr lang="en-US" sz="2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p>
            <a:pPr marL="0" marR="0" algn="just">
              <a:spcBef>
                <a:spcPts val="0"/>
              </a:spcBef>
              <a:spcAft>
                <a:spcPts val="0"/>
              </a:spcAft>
            </a:pPr>
            <a:r>
              <a:rPr lang="en-US" sz="32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Mt 10:29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Are not two sparrows sold for a</a:t>
            </a:r>
            <a:r>
              <a:rPr lang="en-US" sz="3200"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lang="en-US" sz="32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copper coin? And not one of them falls to the ground apart from your Father’s will. </a:t>
            </a:r>
          </a:p>
        </p:txBody>
      </p:sp>
    </p:spTree>
    <p:extLst>
      <p:ext uri="{BB962C8B-B14F-4D97-AF65-F5344CB8AC3E}">
        <p14:creationId xmlns:p14="http://schemas.microsoft.com/office/powerpoint/2010/main" val="42515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rotWithShape="1">
          <a:blip r:embed="rId2"/>
          <a:srcRect l="17017" r="8060"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4" name="Picture 3" descr="A picture containing person&#10;&#10;Description automatically generated">
            <a:extLst>
              <a:ext uri="{FF2B5EF4-FFF2-40B4-BE49-F238E27FC236}">
                <a16:creationId xmlns:a16="http://schemas.microsoft.com/office/drawing/2014/main" id="{EE7226AB-3796-526F-0766-5E7D8F2B1630}"/>
              </a:ext>
            </a:extLst>
          </p:cNvPr>
          <p:cNvPicPr>
            <a:picLocks noChangeAspect="1"/>
          </p:cNvPicPr>
          <p:nvPr/>
        </p:nvPicPr>
        <p:blipFill rotWithShape="1">
          <a:blip r:embed="rId3"/>
          <a:srcRect r="28772"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5" name="TextBox 4">
            <a:extLst>
              <a:ext uri="{FF2B5EF4-FFF2-40B4-BE49-F238E27FC236}">
                <a16:creationId xmlns:a16="http://schemas.microsoft.com/office/drawing/2014/main" id="{88DF0834-D6EC-410E-D086-349EA38BD511}"/>
              </a:ext>
            </a:extLst>
          </p:cNvPr>
          <p:cNvSpPr txBox="1"/>
          <p:nvPr/>
        </p:nvSpPr>
        <p:spPr>
          <a:xfrm>
            <a:off x="464949" y="475265"/>
            <a:ext cx="5811864" cy="6124754"/>
          </a:xfrm>
          <a:prstGeom prst="rect">
            <a:avLst/>
          </a:prstGeom>
          <a:noFill/>
        </p:spPr>
        <p:txBody>
          <a:bodyPr wrap="square">
            <a:spAutoFit/>
          </a:bodyPr>
          <a:lstStyle/>
          <a:p>
            <a:pPr marL="0" marR="0" algn="just">
              <a:spcBef>
                <a:spcPts val="0"/>
              </a:spcBef>
              <a:spcAft>
                <a:spcPts val="0"/>
              </a:spcAft>
            </a:pPr>
            <a:r>
              <a:rPr lang="en-US" sz="2800" dirty="0">
                <a:solidFill>
                  <a:srgbClr val="FECA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Mt 18:1-5,14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At that time the disciples came to Jesus, saying, “Who then is greatest in the kingdom of heaven?”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2 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Then Jesus called a little child to Him, set him in the midst of them,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3 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and said, “Assuredly, I say to you, unless you are converted and become as little children, you will by no means enter the kingdom of heaven.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4 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Therefore whoever humbles himself as this little child is the greatest in the kingdom of heaven.  </a:t>
            </a:r>
          </a:p>
        </p:txBody>
      </p:sp>
    </p:spTree>
    <p:extLst>
      <p:ext uri="{BB962C8B-B14F-4D97-AF65-F5344CB8AC3E}">
        <p14:creationId xmlns:p14="http://schemas.microsoft.com/office/powerpoint/2010/main" val="89620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A977B7BD-4B54-3B09-EE3B-8BCBE15912C0}"/>
              </a:ext>
            </a:extLst>
          </p:cNvPr>
          <p:cNvPicPr>
            <a:picLocks noChangeAspect="1"/>
          </p:cNvPicPr>
          <p:nvPr/>
        </p:nvPicPr>
        <p:blipFill rotWithShape="1">
          <a:blip r:embed="rId2"/>
          <a:srcRect l="17017" r="8060"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4" name="Picture 3" descr="A picture containing person&#10;&#10;Description automatically generated">
            <a:extLst>
              <a:ext uri="{FF2B5EF4-FFF2-40B4-BE49-F238E27FC236}">
                <a16:creationId xmlns:a16="http://schemas.microsoft.com/office/drawing/2014/main" id="{EE7226AB-3796-526F-0766-5E7D8F2B1630}"/>
              </a:ext>
            </a:extLst>
          </p:cNvPr>
          <p:cNvPicPr>
            <a:picLocks noChangeAspect="1"/>
          </p:cNvPicPr>
          <p:nvPr/>
        </p:nvPicPr>
        <p:blipFill rotWithShape="1">
          <a:blip r:embed="rId3"/>
          <a:srcRect r="28772" b="1"/>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5" name="TextBox 4">
            <a:extLst>
              <a:ext uri="{FF2B5EF4-FFF2-40B4-BE49-F238E27FC236}">
                <a16:creationId xmlns:a16="http://schemas.microsoft.com/office/drawing/2014/main" id="{88DF0834-D6EC-410E-D086-349EA38BD511}"/>
              </a:ext>
            </a:extLst>
          </p:cNvPr>
          <p:cNvSpPr txBox="1"/>
          <p:nvPr/>
        </p:nvSpPr>
        <p:spPr>
          <a:xfrm>
            <a:off x="573438" y="1637638"/>
            <a:ext cx="5811864" cy="4401205"/>
          </a:xfrm>
          <a:prstGeom prst="rect">
            <a:avLst/>
          </a:prstGeom>
          <a:noFill/>
        </p:spPr>
        <p:txBody>
          <a:bodyPr wrap="square">
            <a:spAutoFit/>
          </a:bodyPr>
          <a:lstStyle/>
          <a:p>
            <a:pPr marL="0" marR="0" algn="just">
              <a:spcBef>
                <a:spcPts val="0"/>
              </a:spcBef>
              <a:spcAft>
                <a:spcPts val="0"/>
              </a:spcAft>
            </a:pP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4 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Therefore whoever humbles himself as this little child is the greatest in the kingdom of heaven.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5 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Whoever receives one little child like this in My name receives Me. … </a:t>
            </a:r>
            <a:r>
              <a:rPr lang="en-US" sz="2800" b="1" baseline="300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14 </a:t>
            </a: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Even so it is not the will of your Father who is in heaven that one of these little ones should perish.</a:t>
            </a:r>
          </a:p>
          <a:p>
            <a:pPr marL="0" marR="0" algn="just">
              <a:spcBef>
                <a:spcPts val="0"/>
              </a:spcBef>
              <a:spcAft>
                <a:spcPts val="0"/>
              </a:spcAft>
            </a:pPr>
            <a:r>
              <a:rPr lang="en-US" sz="2800" dirty="0">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8297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1504</TotalTime>
  <Words>1939</Words>
  <Application>Microsoft Office PowerPoint</Application>
  <PresentationFormat>Widescreen</PresentationFormat>
  <Paragraphs>93</Paragraphs>
  <Slides>33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33</vt:i4>
      </vt:variant>
    </vt:vector>
  </HeadingPairs>
  <TitlesOfParts>
    <vt:vector size="38" baseType="lpstr">
      <vt:lpstr>Arial</vt:lpstr>
      <vt:lpstr>Calibri</vt:lpstr>
      <vt:lpstr>Calibri Light</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Fisher</dc:creator>
  <cp:lastModifiedBy>Val Tharp</cp:lastModifiedBy>
  <cp:revision>28</cp:revision>
  <cp:lastPrinted>2022-06-08T21:52:32Z</cp:lastPrinted>
  <dcterms:created xsi:type="dcterms:W3CDTF">2022-04-02T14:25:12Z</dcterms:created>
  <dcterms:modified xsi:type="dcterms:W3CDTF">2022-06-08T21:53:14Z</dcterms:modified>
</cp:coreProperties>
</file>